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72" r:id="rId4"/>
    <p:sldId id="280" r:id="rId5"/>
    <p:sldId id="282" r:id="rId6"/>
    <p:sldId id="281" r:id="rId7"/>
    <p:sldId id="284" r:id="rId8"/>
    <p:sldId id="285" r:id="rId9"/>
    <p:sldId id="273" r:id="rId10"/>
    <p:sldId id="270" r:id="rId11"/>
    <p:sldId id="259" r:id="rId12"/>
    <p:sldId id="262" r:id="rId13"/>
    <p:sldId id="283" r:id="rId14"/>
    <p:sldId id="260" r:id="rId15"/>
    <p:sldId id="263" r:id="rId16"/>
    <p:sldId id="264" r:id="rId17"/>
    <p:sldId id="287" r:id="rId18"/>
    <p:sldId id="288" r:id="rId19"/>
    <p:sldId id="269" r:id="rId20"/>
    <p:sldId id="271" r:id="rId21"/>
    <p:sldId id="276" r:id="rId22"/>
    <p:sldId id="277" r:id="rId23"/>
    <p:sldId id="279" r:id="rId24"/>
    <p:sldId id="278" r:id="rId25"/>
    <p:sldId id="286" r:id="rId26"/>
  </p:sldIdLst>
  <p:sldSz cx="9906000" cy="6858000" type="A4"/>
  <p:notesSz cx="6784975" cy="9856788"/>
  <p:defaultTextStyle>
    <a:defPPr>
      <a:defRPr lang="fi-FI"/>
    </a:defPPr>
    <a:lvl1pPr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100" kern="1200">
        <a:solidFill>
          <a:schemeClr val="bg2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BEE6FF"/>
    <a:srgbClr val="FFBE8C"/>
    <a:srgbClr val="FFCDA5"/>
    <a:srgbClr val="4D4D4D"/>
    <a:srgbClr val="AFDDB8"/>
    <a:srgbClr val="3F3F3F"/>
    <a:srgbClr val="000000"/>
    <a:srgbClr val="FF5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3" autoAdjust="0"/>
    <p:restoredTop sz="94944" autoAdjust="0"/>
  </p:normalViewPr>
  <p:slideViewPr>
    <p:cSldViewPr snapToGrid="0">
      <p:cViewPr>
        <p:scale>
          <a:sx n="100" d="100"/>
          <a:sy n="100" d="100"/>
        </p:scale>
        <p:origin x="-948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7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3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29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fi-FI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4925" y="0"/>
            <a:ext cx="2940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fi-FI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4663"/>
            <a:ext cx="2940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fi-FI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4925" y="9364663"/>
            <a:ext cx="2940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19C2257-D272-4D36-A046-B113D348630E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590018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0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fi-FI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4925" y="0"/>
            <a:ext cx="2940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fi-FI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3900" y="739775"/>
            <a:ext cx="5337175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681538"/>
            <a:ext cx="4975225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4663"/>
            <a:ext cx="2940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fi-FI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4925" y="9364663"/>
            <a:ext cx="2940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3A8F45B-0495-4858-BFA5-FE6D16C87EBD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620053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34EE10-A3F0-4152-B278-A47B650F044B}" type="slidenum">
              <a:rPr lang="fi-FI"/>
              <a:pPr/>
              <a:t>1</a:t>
            </a:fld>
            <a:endParaRPr lang="fi-FI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9C4BBE-45BF-4088-B7E1-F4A12D65C9F4}" type="slidenum">
              <a:rPr lang="en-GB"/>
              <a:pPr/>
              <a:t>4</a:t>
            </a:fld>
            <a:endParaRPr lang="en-GB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3900" y="738188"/>
            <a:ext cx="5341938" cy="3698875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664" y="4681974"/>
            <a:ext cx="4975648" cy="4437266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B7FE70-243A-48BD-A655-2CA37F40E4DD}" type="slidenum">
              <a:rPr lang="en-GB"/>
              <a:pPr/>
              <a:t>9</a:t>
            </a:fld>
            <a:endParaRPr lang="en-GB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0100" y="776288"/>
            <a:ext cx="5254625" cy="3638550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DF7B3F-2DCF-47FA-BDAB-E1E84FC9B42F}" type="slidenum">
              <a:rPr lang="en-US"/>
              <a:pPr/>
              <a:t>10</a:t>
            </a:fld>
            <a:endParaRPr lang="en-US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8683" y="746104"/>
            <a:ext cx="4507611" cy="3682606"/>
          </a:xfrm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shows Telestes modular, intelligent fibre node which allowes the full migration from single node to dual node application.</a:t>
            </a:r>
          </a:p>
          <a:p>
            <a:endParaRPr lang="en-US"/>
          </a:p>
          <a:p>
            <a:r>
              <a:rPr lang="en-US"/>
              <a:t>2 optical receivers, 2 return transmitters, 4 active high level rf-outputs, two redundant power supplies, separate place for fibre management, weather proof housing, advanced configuration/monitoring via management system.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7D8E84-4E41-4443-B6F5-BB5EF8755736}" type="slidenum">
              <a:rPr lang="en-US"/>
              <a:pPr/>
              <a:t>20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5013" y="747713"/>
            <a:ext cx="5314950" cy="3681412"/>
          </a:xfrm>
          <a:ln cap="flat"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235" y="4697376"/>
            <a:ext cx="4972507" cy="445609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i-F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4" name="Picture 20" descr="original_frontpage_without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4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7A2C0F9-A81B-4069-B1F2-F9C098605EFC}" type="slidenum">
              <a:rPr lang="fi-FI"/>
              <a:pPr/>
              <a:t>‹#›</a:t>
            </a:fld>
            <a:endParaRPr lang="fi-FI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6300" y="4572000"/>
            <a:ext cx="7016750" cy="838200"/>
          </a:xfrm>
        </p:spPr>
        <p:txBody>
          <a:bodyPr/>
          <a:lstStyle>
            <a:lvl1pPr algn="r">
              <a:defRPr sz="18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fi-FI" noProof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28850" y="5410200"/>
            <a:ext cx="6934200" cy="762000"/>
          </a:xfrm>
        </p:spPr>
        <p:txBody>
          <a:bodyPr/>
          <a:lstStyle>
            <a:lvl1pPr algn="r">
              <a:defRPr sz="1500">
                <a:solidFill>
                  <a:srgbClr val="FF5F00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fi-FI" noProof="0" smtClean="0"/>
          </a:p>
        </p:txBody>
      </p:sp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63" y="2941638"/>
            <a:ext cx="7407275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50CAEE8-1A94-44F4-9AB7-8A313968B4AA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23776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829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891F0CB-4599-4565-BBA0-6733677FAB3B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0646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61F80CA-D6D4-45FC-85DE-6CE50BD49EA0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286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8772E0-6EB1-4F80-8EAA-1BF2431672C6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359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950" y="1689100"/>
            <a:ext cx="4133850" cy="474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89100"/>
            <a:ext cx="4133850" cy="474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025C20E-2F3F-49F6-A6C1-F3E53E9731B4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7168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20D887-4209-497E-A3B7-FD8AF70F8443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90960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91B2294-235D-475A-95D8-79BCAF04A7C5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9036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36F6DD-6324-423E-A833-A608BAAAF04B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17323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40792A0-0684-446F-8FD1-EA809AC1D4B5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096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9A0DFB-7505-4E43-A52A-3ED53C03B5FE}" type="slidenum">
              <a:rPr lang="fi-FI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3982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sisäsivu_ori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2" rIns="91422" bIns="45712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i-FI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689100"/>
            <a:ext cx="8420100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7475" y="6572250"/>
            <a:ext cx="10922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3F3F3F"/>
                </a:solidFill>
              </a:defRPr>
            </a:lvl1pPr>
          </a:lstStyle>
          <a:p>
            <a:fld id="{6ADCEA25-CB2A-459C-9DFC-AD13F18B929E}" type="slidenum">
              <a:rPr lang="fi-FI"/>
              <a:pPr/>
              <a:t>‹#›</a:t>
            </a:fld>
            <a:endParaRPr lang="fi-FI"/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863" y="328613"/>
            <a:ext cx="1511300" cy="17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Arial" pitchFamily="34" charset="0"/>
          <a:ea typeface="ＭＳ Ｐゴシック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Arial" pitchFamily="34" charset="0"/>
          <a:ea typeface="ＭＳ Ｐゴシック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Arial" pitchFamily="34" charset="0"/>
          <a:ea typeface="ＭＳ Ｐゴシック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Arial" pitchFamily="34" charset="0"/>
          <a:ea typeface="ＭＳ Ｐゴシック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Arial" pitchFamily="34" charset="0"/>
          <a:ea typeface="ＭＳ Ｐゴシック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Arial" pitchFamily="34" charset="0"/>
          <a:ea typeface="ＭＳ Ｐゴシック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Arial" pitchFamily="34" charset="0"/>
          <a:ea typeface="ＭＳ Ｐゴシック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folHlink"/>
          </a:solidFill>
          <a:latin typeface="Arial" pitchFamily="34" charset="0"/>
          <a:ea typeface="ＭＳ Ｐゴシック" pitchFamily="34" charset="-128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defRPr>
          <a:solidFill>
            <a:srgbClr val="4D4D4D"/>
          </a:solidFill>
          <a:latin typeface="+mn-lt"/>
          <a:ea typeface="+mn-ea"/>
          <a:cs typeface="+mn-cs"/>
        </a:defRPr>
      </a:lvl1pPr>
      <a:lvl2pPr marL="377825" indent="-187325"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buChar char="•"/>
        <a:defRPr>
          <a:solidFill>
            <a:srgbClr val="4D4D4D"/>
          </a:solidFill>
          <a:latin typeface="+mn-lt"/>
          <a:ea typeface="+mn-ea"/>
        </a:defRPr>
      </a:lvl2pPr>
      <a:lvl3pPr marL="763588" indent="-195263"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buChar char="•"/>
        <a:defRPr sz="1700">
          <a:solidFill>
            <a:srgbClr val="4D4D4D"/>
          </a:solidFill>
          <a:latin typeface="+mn-lt"/>
          <a:ea typeface="+mn-ea"/>
        </a:defRPr>
      </a:lvl3pPr>
      <a:lvl4pPr marL="1141413" indent="-187325"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buFont typeface="Times"/>
        <a:defRPr sz="1600">
          <a:solidFill>
            <a:srgbClr val="4D4D4D"/>
          </a:solidFill>
          <a:latin typeface="+mn-lt"/>
          <a:ea typeface="+mn-ea"/>
        </a:defRPr>
      </a:lvl4pPr>
      <a:lvl5pPr marL="1527175" indent="-195263"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buFont typeface="Times"/>
        <a:defRPr sz="1400">
          <a:solidFill>
            <a:srgbClr val="4D4D4D"/>
          </a:solidFill>
          <a:latin typeface="+mn-lt"/>
          <a:ea typeface="+mn-ea"/>
        </a:defRPr>
      </a:lvl5pPr>
      <a:lvl6pPr marL="1984375" indent="-195263"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buFont typeface="Times"/>
        <a:defRPr sz="1400">
          <a:solidFill>
            <a:srgbClr val="4D4D4D"/>
          </a:solidFill>
          <a:latin typeface="+mn-lt"/>
          <a:ea typeface="+mn-ea"/>
        </a:defRPr>
      </a:lvl6pPr>
      <a:lvl7pPr marL="2441575" indent="-195263"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buFont typeface="Times"/>
        <a:defRPr sz="1400">
          <a:solidFill>
            <a:srgbClr val="4D4D4D"/>
          </a:solidFill>
          <a:latin typeface="+mn-lt"/>
          <a:ea typeface="+mn-ea"/>
        </a:defRPr>
      </a:lvl7pPr>
      <a:lvl8pPr marL="2898775" indent="-195263"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buFont typeface="Times"/>
        <a:defRPr sz="1400">
          <a:solidFill>
            <a:srgbClr val="4D4D4D"/>
          </a:solidFill>
          <a:latin typeface="+mn-lt"/>
          <a:ea typeface="+mn-ea"/>
        </a:defRPr>
      </a:lvl8pPr>
      <a:lvl9pPr marL="3355975" indent="-195263" algn="l" rtl="0" eaLnBrk="1" fontAlgn="base" hangingPunct="1">
        <a:spcBef>
          <a:spcPct val="20000"/>
        </a:spcBef>
        <a:spcAft>
          <a:spcPct val="0"/>
        </a:spcAft>
        <a:buClr>
          <a:srgbClr val="3F3F3F"/>
        </a:buClr>
        <a:buFont typeface="Times"/>
        <a:defRPr sz="14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7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20.wmf"/><Relationship Id="rId18" Type="http://schemas.openxmlformats.org/officeDocument/2006/relationships/image" Target="../media/image25.wmf"/><Relationship Id="rId3" Type="http://schemas.openxmlformats.org/officeDocument/2006/relationships/image" Target="../media/image10.png"/><Relationship Id="rId7" Type="http://schemas.openxmlformats.org/officeDocument/2006/relationships/image" Target="../media/image14.wmf"/><Relationship Id="rId12" Type="http://schemas.openxmlformats.org/officeDocument/2006/relationships/image" Target="../media/image19.wmf"/><Relationship Id="rId17" Type="http://schemas.openxmlformats.org/officeDocument/2006/relationships/image" Target="../media/image24.w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wmf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image" Target="../media/image12.wmf"/><Relationship Id="rId15" Type="http://schemas.openxmlformats.org/officeDocument/2006/relationships/image" Target="../media/image22.wmf"/><Relationship Id="rId10" Type="http://schemas.openxmlformats.org/officeDocument/2006/relationships/image" Target="../media/image17.wmf"/><Relationship Id="rId19" Type="http://schemas.openxmlformats.org/officeDocument/2006/relationships/image" Target="../media/image26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Relationship Id="rId14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0.e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32.emf"/><Relationship Id="rId4" Type="http://schemas.openxmlformats.org/officeDocument/2006/relationships/image" Target="../media/image29.emf"/><Relationship Id="rId9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image" Target="../media/image38.png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3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e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36.emf"/><Relationship Id="rId4" Type="http://schemas.openxmlformats.org/officeDocument/2006/relationships/image" Target="../media/image29.emf"/><Relationship Id="rId9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9.png"/><Relationship Id="rId4" Type="http://schemas.openxmlformats.org/officeDocument/2006/relationships/oleObject" Target="../embeddings/oleObject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4340D29F-44E6-40DC-9653-3812DE5BB69F}" type="slidenum">
              <a:rPr lang="fi-FI"/>
              <a:pPr/>
              <a:t>1</a:t>
            </a:fld>
            <a:endParaRPr lang="fi-FI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448300" y="4572000"/>
            <a:ext cx="3714750" cy="838200"/>
          </a:xfrm>
        </p:spPr>
        <p:txBody>
          <a:bodyPr/>
          <a:lstStyle/>
          <a:p>
            <a:r>
              <a:rPr lang="en-US" dirty="0" smtClean="0"/>
              <a:t>Bharat </a:t>
            </a:r>
            <a:r>
              <a:rPr lang="en-US" dirty="0" smtClean="0"/>
              <a:t>Patel  M.Sc.</a:t>
            </a:r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362574" y="5410200"/>
            <a:ext cx="3800475" cy="762000"/>
          </a:xfrm>
        </p:spPr>
        <p:txBody>
          <a:bodyPr/>
          <a:lstStyle/>
          <a:p>
            <a:r>
              <a:rPr lang="en-US" sz="2000" dirty="0" smtClean="0"/>
              <a:t>Senior Network Architect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1581150" y="4838698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chemeClr val="bg1">
                    <a:lumMod val="95000"/>
                  </a:schemeClr>
                </a:solidFill>
              </a:rPr>
              <a:t>Nodes</a:t>
            </a:r>
            <a:endParaRPr lang="fi-FI" sz="4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5530850" y="304800"/>
            <a:ext cx="4375150" cy="762000"/>
          </a:xfrm>
        </p:spPr>
        <p:txBody>
          <a:bodyPr/>
          <a:lstStyle/>
          <a:p>
            <a:r>
              <a:rPr lang="en-US"/>
              <a:t>BXX Platform</a:t>
            </a:r>
          </a:p>
        </p:txBody>
      </p:sp>
      <p:pic>
        <p:nvPicPr>
          <p:cNvPr id="108548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1524001"/>
            <a:ext cx="2982119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549" name="Picture 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0" y="3886200"/>
            <a:ext cx="3271044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550" name="Picture 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1" y="381000"/>
            <a:ext cx="5391547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12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fi-FI" smtClean="0"/>
              <a:t>AC8000 – Optical node</a:t>
            </a:r>
            <a:endParaRPr lang="en-GB" smtClean="0"/>
          </a:p>
        </p:txBody>
      </p:sp>
      <p:pic>
        <p:nvPicPr>
          <p:cNvPr id="5123" name="Picture 6" descr="access800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5" r="11562"/>
          <a:stretch>
            <a:fillRect/>
          </a:stretch>
        </p:blipFill>
        <p:spPr bwMode="auto">
          <a:xfrm>
            <a:off x="2478088" y="2041525"/>
            <a:ext cx="5160962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652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 smtClean="0"/>
              <a:t>AC8000 – Inside view</a:t>
            </a:r>
            <a:endParaRPr lang="en-GB" smtClean="0"/>
          </a:p>
        </p:txBody>
      </p:sp>
      <p:pic>
        <p:nvPicPr>
          <p:cNvPr id="12291" name="Picture 3" descr="8603045_maribo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8D7F6"/>
              </a:clrFrom>
              <a:clrTo>
                <a:srgbClr val="B8D7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7"/>
          <a:stretch>
            <a:fillRect/>
          </a:stretch>
        </p:blipFill>
        <p:spPr bwMode="auto">
          <a:xfrm>
            <a:off x="1462088" y="1755775"/>
            <a:ext cx="6858000" cy="429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40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i-FI" dirty="0" smtClean="0"/>
              <a:t>Node – Block diagram</a:t>
            </a:r>
            <a:endParaRPr lang="en-GB" dirty="0" smtClean="0"/>
          </a:p>
        </p:txBody>
      </p:sp>
      <p:pic>
        <p:nvPicPr>
          <p:cNvPr id="7171" name="Picture 3" descr="AC8000_blocks_maribor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0E3F4"/>
              </a:clrFrom>
              <a:clrTo>
                <a:srgbClr val="D0E3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" y="2138363"/>
            <a:ext cx="8277225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31372" y="2138363"/>
            <a:ext cx="1153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Opt Receiver</a:t>
            </a:r>
            <a:endParaRPr lang="fi-FI" sz="12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3397" y="4004633"/>
            <a:ext cx="1330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Opt Transmitter</a:t>
            </a:r>
            <a:endParaRPr lang="fi-FI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20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AC8000 – Highlights</a:t>
            </a:r>
            <a:endParaRPr lang="en-GB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1800" dirty="0" smtClean="0"/>
              <a:t>Two or one plug-in forward receivers</a:t>
            </a:r>
          </a:p>
          <a:p>
            <a:pPr lvl="1"/>
            <a:r>
              <a:rPr lang="en-US" sz="1800" dirty="0" smtClean="0"/>
              <a:t>Two or one plug-in return transmitters</a:t>
            </a:r>
          </a:p>
          <a:p>
            <a:pPr lvl="1"/>
            <a:r>
              <a:rPr lang="en-US" sz="1800" dirty="0" smtClean="0"/>
              <a:t>One or two redundant power supplies</a:t>
            </a:r>
          </a:p>
          <a:p>
            <a:pPr lvl="1"/>
            <a:r>
              <a:rPr lang="en-US" sz="1800" dirty="0" smtClean="0"/>
              <a:t>2 active high level RF outputs, second</a:t>
            </a:r>
            <a:br>
              <a:rPr lang="en-US" sz="1800" dirty="0" smtClean="0"/>
            </a:br>
            <a:r>
              <a:rPr lang="en-US" sz="1800" dirty="0" smtClean="0"/>
              <a:t>output can be passively divided</a:t>
            </a:r>
          </a:p>
          <a:p>
            <a:pPr lvl="1"/>
            <a:r>
              <a:rPr lang="en-US" sz="1800" dirty="0" smtClean="0"/>
              <a:t>Plug-in diplex filters and adjustments</a:t>
            </a:r>
          </a:p>
          <a:p>
            <a:pPr lvl="1"/>
            <a:r>
              <a:rPr lang="fr-FR" sz="1800" dirty="0" err="1" smtClean="0"/>
              <a:t>Built</a:t>
            </a:r>
            <a:r>
              <a:rPr lang="fr-FR" sz="1800" dirty="0" smtClean="0"/>
              <a:t>-in </a:t>
            </a:r>
            <a:r>
              <a:rPr lang="fr-FR" sz="1800" dirty="0" err="1" smtClean="0"/>
              <a:t>ingress</a:t>
            </a:r>
            <a:r>
              <a:rPr lang="fr-FR" sz="1800" dirty="0" smtClean="0"/>
              <a:t> switches</a:t>
            </a:r>
          </a:p>
          <a:p>
            <a:pPr lvl="1"/>
            <a:r>
              <a:rPr lang="en-US" sz="1800" dirty="0" smtClean="0"/>
              <a:t>10 A remote power feeding /</a:t>
            </a:r>
            <a:br>
              <a:rPr lang="en-US" sz="1800" dirty="0" smtClean="0"/>
            </a:br>
            <a:r>
              <a:rPr lang="en-US" sz="1800" dirty="0" smtClean="0"/>
              <a:t>RF port (total 15 A)</a:t>
            </a:r>
          </a:p>
          <a:p>
            <a:pPr lvl="1"/>
            <a:r>
              <a:rPr lang="en-US" sz="1800" dirty="0" smtClean="0"/>
              <a:t>Housing dimensions (24 x 22 x 15) cm</a:t>
            </a:r>
            <a:endParaRPr lang="fr-FR" sz="1800" dirty="0" smtClean="0"/>
          </a:p>
          <a:p>
            <a:pPr lvl="1"/>
            <a:r>
              <a:rPr lang="fr-FR" sz="1800" dirty="0" err="1" smtClean="0"/>
              <a:t>Upstream</a:t>
            </a:r>
            <a:r>
              <a:rPr lang="fr-FR" sz="1800" dirty="0" smtClean="0"/>
              <a:t> segmentation option</a:t>
            </a:r>
          </a:p>
          <a:p>
            <a:pPr lvl="1"/>
            <a:r>
              <a:rPr lang="en-US" sz="1800" dirty="0" smtClean="0"/>
              <a:t>Station memory for electrical identification</a:t>
            </a:r>
            <a:endParaRPr lang="fr-FR" sz="1800" dirty="0" smtClean="0"/>
          </a:p>
          <a:p>
            <a:pPr lvl="1"/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Wide range of return laser technologies,</a:t>
            </a:r>
            <a:b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e.g. 8 wavelength’s CWDM </a:t>
            </a:r>
          </a:p>
          <a:p>
            <a:pPr marL="0" indent="0">
              <a:buFontTx/>
              <a:buNone/>
            </a:pPr>
            <a:endParaRPr lang="en-GB" dirty="0" smtClean="0"/>
          </a:p>
        </p:txBody>
      </p:sp>
      <p:pic>
        <p:nvPicPr>
          <p:cNvPr id="6148" name="Picture 3" descr="access8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5" r="12074"/>
          <a:stretch>
            <a:fillRect/>
          </a:stretch>
        </p:blipFill>
        <p:spPr bwMode="auto">
          <a:xfrm>
            <a:off x="6019800" y="3200400"/>
            <a:ext cx="3478213" cy="28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42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/>
          <a:lstStyle/>
          <a:p>
            <a:fld id="{E1E42DB7-5A9C-476C-AB02-D18FD24ED11C}" type="slidenum">
              <a:rPr lang="en-GB"/>
              <a:pPr/>
              <a:t>15</a:t>
            </a:fld>
            <a:endParaRPr lang="en-GB"/>
          </a:p>
        </p:txBody>
      </p:sp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87363" y="809625"/>
            <a:ext cx="8997950" cy="493713"/>
          </a:xfrm>
        </p:spPr>
        <p:txBody>
          <a:bodyPr/>
          <a:lstStyle/>
          <a:p>
            <a:r>
              <a:rPr lang="en-GB"/>
              <a:t>Device GUI – AC8000 Optical Node</a:t>
            </a:r>
          </a:p>
        </p:txBody>
      </p:sp>
      <p:pic>
        <p:nvPicPr>
          <p:cNvPr id="3174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" t="9634" r="17691" b="12128"/>
          <a:stretch>
            <a:fillRect/>
          </a:stretch>
        </p:blipFill>
        <p:spPr bwMode="auto">
          <a:xfrm>
            <a:off x="4016375" y="1309688"/>
            <a:ext cx="5532438" cy="486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46" name="Picture 6" descr="..\..\..\..\..\Marketing\DOCU\_Personal Work_Directories\Karljo\tuotekuvia\pasille\070602\access8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6" r="10576"/>
          <a:stretch>
            <a:fillRect/>
          </a:stretch>
        </p:blipFill>
        <p:spPr bwMode="auto">
          <a:xfrm>
            <a:off x="284163" y="1771650"/>
            <a:ext cx="3168650" cy="249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47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0450" y="3527425"/>
            <a:ext cx="760413" cy="26035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fi-FI"/>
          </a:p>
        </p:txBody>
      </p:sp>
      <p:sp>
        <p:nvSpPr>
          <p:cNvPr id="317448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35638" y="3419475"/>
            <a:ext cx="1330325" cy="309563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fi-FI"/>
          </a:p>
        </p:txBody>
      </p:sp>
      <p:sp>
        <p:nvSpPr>
          <p:cNvPr id="31744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812213" y="2886075"/>
            <a:ext cx="450850" cy="2127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fi-FI"/>
          </a:p>
        </p:txBody>
      </p:sp>
      <p:sp>
        <p:nvSpPr>
          <p:cNvPr id="317450" name="AutoShape 1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58250" y="2909888"/>
            <a:ext cx="357188" cy="188912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6880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/>
          <a:lstStyle/>
          <a:p>
            <a:fld id="{4115871F-5ECF-4063-BB9A-9EC73AD9191D}" type="slidenum">
              <a:rPr lang="en-GB"/>
              <a:pPr/>
              <a:t>16</a:t>
            </a:fld>
            <a:endParaRPr lang="en-GB"/>
          </a:p>
        </p:txBody>
      </p:sp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>
          <a:xfrm>
            <a:off x="2401888" y="5797550"/>
            <a:ext cx="5127625" cy="493713"/>
          </a:xfrm>
        </p:spPr>
        <p:txBody>
          <a:bodyPr/>
          <a:lstStyle/>
          <a:p>
            <a:r>
              <a:rPr lang="en-GB" sz="2000"/>
              <a:t>Spectrum analyser</a:t>
            </a:r>
          </a:p>
        </p:txBody>
      </p:sp>
      <p:pic>
        <p:nvPicPr>
          <p:cNvPr id="3532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0" t="20766" r="17448" b="35776"/>
          <a:stretch>
            <a:fillRect/>
          </a:stretch>
        </p:blipFill>
        <p:spPr bwMode="auto">
          <a:xfrm>
            <a:off x="1543050" y="1350963"/>
            <a:ext cx="7011988" cy="453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3284" name="Line 4"/>
          <p:cNvSpPr>
            <a:spLocks noChangeShapeType="1"/>
          </p:cNvSpPr>
          <p:nvPr/>
        </p:nvSpPr>
        <p:spPr bwMode="auto">
          <a:xfrm>
            <a:off x="3016250" y="2292350"/>
            <a:ext cx="0" cy="188913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fi-FI"/>
          </a:p>
        </p:txBody>
      </p:sp>
      <p:sp>
        <p:nvSpPr>
          <p:cNvPr id="353287" name="Rectangle 7"/>
          <p:cNvSpPr>
            <a:spLocks noChangeArrowheads="1"/>
          </p:cNvSpPr>
          <p:nvPr/>
        </p:nvSpPr>
        <p:spPr bwMode="white">
          <a:xfrm>
            <a:off x="463550" y="833438"/>
            <a:ext cx="89979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3200" rIns="0" bIns="43200" anchor="ctr"/>
          <a:lstStyle/>
          <a:p>
            <a:pPr algn="ctr"/>
            <a:r>
              <a:rPr lang="en-GB" sz="2400">
                <a:solidFill>
                  <a:schemeClr val="tx2"/>
                </a:solidFill>
              </a:rPr>
              <a:t>Detailed Device GUI – AC8000 Optical Node</a:t>
            </a:r>
          </a:p>
        </p:txBody>
      </p:sp>
    </p:spTree>
    <p:extLst>
      <p:ext uri="{BB962C8B-B14F-4D97-AF65-F5344CB8AC3E}">
        <p14:creationId xmlns:p14="http://schemas.microsoft.com/office/powerpoint/2010/main" val="203373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3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3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8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User-Interface </a:t>
            </a:r>
            <a:r>
              <a:rPr lang="en-GB" b="0" smtClean="0"/>
              <a:t>– US Monitoring:</a:t>
            </a:r>
            <a:r>
              <a:rPr lang="en-GB" smtClean="0"/>
              <a:t> </a:t>
            </a:r>
            <a:r>
              <a:rPr lang="en-GB" b="0" smtClean="0"/>
              <a:t>Ingress alarm</a:t>
            </a:r>
          </a:p>
        </p:txBody>
      </p:sp>
      <p:sp>
        <p:nvSpPr>
          <p:cNvPr id="11267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72250"/>
            <a:ext cx="1092200" cy="24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159C06D1-8737-453B-A8E5-8FB4CE136C9E}" type="slidenum">
              <a:rPr lang="en-GB"/>
              <a:pPr eaLnBrk="1" hangingPunct="1"/>
              <a:t>17</a:t>
            </a:fld>
            <a:endParaRPr lang="en-GB"/>
          </a:p>
        </p:txBody>
      </p:sp>
      <p:grpSp>
        <p:nvGrpSpPr>
          <p:cNvPr id="11269" name="Group 7"/>
          <p:cNvGrpSpPr>
            <a:grpSpLocks/>
          </p:cNvGrpSpPr>
          <p:nvPr/>
        </p:nvGrpSpPr>
        <p:grpSpPr bwMode="auto">
          <a:xfrm>
            <a:off x="511175" y="2395538"/>
            <a:ext cx="8666163" cy="3109912"/>
            <a:chOff x="129" y="1362"/>
            <a:chExt cx="6010" cy="2127"/>
          </a:xfrm>
        </p:grpSpPr>
        <p:pic>
          <p:nvPicPr>
            <p:cNvPr id="11270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837"/>
            <a:stretch>
              <a:fillRect/>
            </a:stretch>
          </p:blipFill>
          <p:spPr bwMode="auto">
            <a:xfrm>
              <a:off x="2994" y="1425"/>
              <a:ext cx="3145" cy="2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7" r="3249"/>
            <a:stretch>
              <a:fillRect/>
            </a:stretch>
          </p:blipFill>
          <p:spPr bwMode="auto">
            <a:xfrm>
              <a:off x="129" y="1362"/>
              <a:ext cx="2880" cy="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977067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User-Interface </a:t>
            </a:r>
            <a:r>
              <a:rPr lang="en-GB" b="0" smtClean="0"/>
              <a:t>– US page</a:t>
            </a:r>
            <a:endParaRPr lang="en-GB" smtClean="0"/>
          </a:p>
        </p:txBody>
      </p:sp>
      <p:pic>
        <p:nvPicPr>
          <p:cNvPr id="12291" name="Picture 2" descr="Viewer_AC8800_ReturnPa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1690688"/>
            <a:ext cx="7419975" cy="464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14835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pic>
        <p:nvPicPr>
          <p:cNvPr id="381955" name="Picture 3" descr="I:\ProdMgmt\Prod_marketing\Jouni\presentations\Pasi\salama&amp;la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6" y="704850"/>
            <a:ext cx="7780338" cy="552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1956" name="Rectangle 4"/>
          <p:cNvSpPr>
            <a:spLocks noChangeArrowheads="1"/>
          </p:cNvSpPr>
          <p:nvPr/>
        </p:nvSpPr>
        <p:spPr bwMode="auto">
          <a:xfrm>
            <a:off x="530225" y="1439863"/>
            <a:ext cx="3921125" cy="283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600" dirty="0">
                <a:solidFill>
                  <a:schemeClr val="tx1"/>
                </a:solidFill>
              </a:rPr>
              <a:t>Microprocessor deployment in the field applications </a:t>
            </a:r>
            <a:r>
              <a:rPr lang="en-GB" sz="1600" dirty="0">
                <a:solidFill>
                  <a:schemeClr val="tx1"/>
                </a:solidFill>
                <a:sym typeface="Symbol" pitchFamily="18" charset="2"/>
              </a:rPr>
              <a:t></a:t>
            </a:r>
            <a:endParaRPr lang="en-GB" sz="1600" dirty="0">
              <a:solidFill>
                <a:schemeClr val="tx1"/>
              </a:solidFill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GB" sz="1600" b="0" dirty="0">
                <a:solidFill>
                  <a:schemeClr val="tx1"/>
                </a:solidFill>
              </a:rPr>
              <a:t> Sensitive technology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GB" sz="1600" b="0" dirty="0">
                <a:solidFill>
                  <a:schemeClr val="tx1"/>
                </a:solidFill>
              </a:rPr>
              <a:t> Interfaces must be protected carefully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600" b="0" dirty="0">
                <a:solidFill>
                  <a:schemeClr val="tx1"/>
                </a:solidFill>
              </a:rPr>
              <a:t> Strong signal port protection improves network reliability and uptimes – OPEX 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600" b="0" dirty="0">
                <a:solidFill>
                  <a:schemeClr val="tx1"/>
                </a:solidFill>
              </a:rPr>
              <a:t> Implemented in AC and CXE product lines</a:t>
            </a:r>
          </a:p>
          <a:p>
            <a:pPr algn="l">
              <a:spcBef>
                <a:spcPct val="50000"/>
              </a:spcBef>
            </a:pPr>
            <a:endParaRPr lang="en-US" sz="1600" b="0" dirty="0">
              <a:solidFill>
                <a:schemeClr val="tx1"/>
              </a:solidFill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381958" name="Rectangle 6"/>
          <p:cNvSpPr>
            <a:spLocks noChangeArrowheads="1"/>
          </p:cNvSpPr>
          <p:nvPr/>
        </p:nvSpPr>
        <p:spPr bwMode="white">
          <a:xfrm>
            <a:off x="463550" y="833438"/>
            <a:ext cx="8974138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3200" rIns="0" bIns="43200" anchor="ctr"/>
          <a:lstStyle/>
          <a:p>
            <a:pPr algn="ctr"/>
            <a:r>
              <a:rPr lang="en-GB" sz="2400">
                <a:solidFill>
                  <a:schemeClr val="tx2"/>
                </a:solidFill>
              </a:rPr>
              <a:t>6 kV Surge Protection Approved according to EN61000-4-5</a:t>
            </a:r>
          </a:p>
        </p:txBody>
      </p:sp>
    </p:spTree>
    <p:extLst>
      <p:ext uri="{BB962C8B-B14F-4D97-AF65-F5344CB8AC3E}">
        <p14:creationId xmlns:p14="http://schemas.microsoft.com/office/powerpoint/2010/main" val="284457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894334-6DD0-4A5A-8959-D7F52B8D76A4}" type="slidenum">
              <a:rPr lang="fi-FI"/>
              <a:pPr/>
              <a:t>2</a:t>
            </a:fld>
            <a:endParaRPr lang="fi-FI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387" y="1756064"/>
            <a:ext cx="8420100" cy="4187536"/>
          </a:xfrm>
        </p:spPr>
        <p:txBody>
          <a:bodyPr/>
          <a:lstStyle/>
          <a:p>
            <a:r>
              <a:rPr lang="en-GB" sz="3600" dirty="0" smtClean="0"/>
              <a:t>What are Nodes?</a:t>
            </a:r>
          </a:p>
          <a:p>
            <a:endParaRPr lang="en-GB" sz="2400" dirty="0"/>
          </a:p>
          <a:p>
            <a:endParaRPr lang="en-GB" dirty="0" smtClean="0"/>
          </a:p>
          <a:p>
            <a:pPr marL="342900" indent="-342900">
              <a:buFont typeface="+mj-lt"/>
              <a:buAutoNum type="arabicPeriod"/>
            </a:pP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Device which converts optical signals delivered over fibres</a:t>
            </a:r>
          </a:p>
          <a:p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to electrical (RF) signals to be delivered over coaxial cables on the </a:t>
            </a:r>
          </a:p>
          <a:p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Down stream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and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converting electrical to optical on the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Upstream. It is one of the important parts which make the network a “Hybrid” network - </a:t>
            </a:r>
            <a:r>
              <a:rPr lang="en-GB" b="1" dirty="0" smtClean="0">
                <a:solidFill>
                  <a:schemeClr val="tx2"/>
                </a:solidFill>
              </a:rPr>
              <a:t>HFC</a:t>
            </a:r>
            <a:endParaRPr lang="en-GB" b="1" dirty="0" smtClean="0">
              <a:solidFill>
                <a:schemeClr val="tx2"/>
              </a:solidFill>
            </a:endParaRPr>
          </a:p>
          <a:p>
            <a:endParaRPr lang="en-GB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AutoNum type="arabicPeriod" startAt="2"/>
            </a:pP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Node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is also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referred to as the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area or segment of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an HFC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 network</a:t>
            </a:r>
          </a:p>
          <a:p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   e.g. 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500 home node or 2000 home node etc.</a:t>
            </a: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5" name="Picture 3" descr="8603045_maribor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8D7F6"/>
              </a:clrFrom>
              <a:clrTo>
                <a:srgbClr val="B8D7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7"/>
          <a:stretch>
            <a:fillRect/>
          </a:stretch>
        </p:blipFill>
        <p:spPr bwMode="auto">
          <a:xfrm>
            <a:off x="5652652" y="1139180"/>
            <a:ext cx="3408219" cy="2132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7" name="Picture 3" descr="D:\Jaana\Kalvot\Pekka\evomon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5" t="58110"/>
          <a:stretch>
            <a:fillRect/>
          </a:stretch>
        </p:blipFill>
        <p:spPr bwMode="auto">
          <a:xfrm>
            <a:off x="436420" y="1365208"/>
            <a:ext cx="9237518" cy="525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20100" cy="460664"/>
          </a:xfrm>
        </p:spPr>
        <p:txBody>
          <a:bodyPr/>
          <a:lstStyle/>
          <a:p>
            <a:r>
              <a:rPr lang="en-GB" dirty="0" smtClean="0"/>
              <a:t>Fibre to the Last Active - </a:t>
            </a:r>
            <a:r>
              <a:rPr lang="en-GB" dirty="0" err="1" smtClean="0"/>
              <a:t>FttLA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97214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/>
          <a:lstStyle/>
          <a:p>
            <a:fld id="{355E1789-0521-4919-86DC-1B146EBBA2D9}" type="slidenum">
              <a:rPr lang="en-GB"/>
              <a:pPr/>
              <a:t>21</a:t>
            </a:fld>
            <a:endParaRPr lang="en-GB"/>
          </a:p>
        </p:txBody>
      </p:sp>
      <p:pic>
        <p:nvPicPr>
          <p:cNvPr id="202754" name="Picture 2" descr="CXE800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2463800"/>
            <a:ext cx="5400675" cy="360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27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For FTTB applications</a:t>
            </a:r>
            <a:endParaRPr lang="en-US"/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3683000" y="1444625"/>
            <a:ext cx="6223000" cy="3120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F7DD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marL="342900" indent="-342900" algn="l">
              <a:spcBef>
                <a:spcPct val="20000"/>
              </a:spcBef>
            </a:pPr>
            <a:endParaRPr lang="en-US" sz="1200" dirty="0"/>
          </a:p>
          <a:p>
            <a:pPr marL="342900" indent="-342900" algn="l">
              <a:spcBef>
                <a:spcPct val="20000"/>
              </a:spcBef>
            </a:pPr>
            <a:r>
              <a:rPr lang="en-US" b="1" dirty="0">
                <a:solidFill>
                  <a:srgbClr val="0F7DD7"/>
                </a:solidFill>
              </a:rPr>
              <a:t>CXE800 optical receiver </a:t>
            </a:r>
          </a:p>
          <a:p>
            <a:pPr marL="342900" indent="-342900" algn="l">
              <a:spcBef>
                <a:spcPct val="20000"/>
              </a:spcBef>
            </a:pPr>
            <a:endParaRPr lang="en-US" b="1" dirty="0">
              <a:solidFill>
                <a:srgbClr val="0F7DD7"/>
              </a:solidFill>
            </a:endParaRPr>
          </a:p>
          <a:p>
            <a:pPr marL="342900" indent="-342900" algn="l">
              <a:spcBef>
                <a:spcPct val="20000"/>
              </a:spcBef>
            </a:pPr>
            <a:endParaRPr lang="en-US" b="1" dirty="0">
              <a:solidFill>
                <a:srgbClr val="0F7DD7"/>
              </a:solidFill>
            </a:endParaRPr>
          </a:p>
          <a:p>
            <a:pPr marL="1600200" lvl="3" indent="-228600" algn="l">
              <a:spcBef>
                <a:spcPct val="20000"/>
              </a:spcBef>
              <a:buClr>
                <a:srgbClr val="1B8DFF"/>
              </a:buClr>
              <a:buFontTx/>
              <a:buChar char="•"/>
            </a:pPr>
            <a:r>
              <a:rPr lang="fi-FI" sz="1800" dirty="0">
                <a:solidFill>
                  <a:schemeClr val="accent6">
                    <a:lumMod val="75000"/>
                  </a:schemeClr>
                </a:solidFill>
              </a:rPr>
              <a:t>Economical small node in CXE housing</a:t>
            </a:r>
          </a:p>
          <a:p>
            <a:pPr marL="1600200" lvl="3" indent="-228600" algn="l">
              <a:spcBef>
                <a:spcPct val="20000"/>
              </a:spcBef>
              <a:buClr>
                <a:srgbClr val="1B8DFF"/>
              </a:buClr>
              <a:buFontTx/>
              <a:buChar char="•"/>
            </a:pPr>
            <a:r>
              <a:rPr lang="fi-FI" sz="1800" dirty="0">
                <a:solidFill>
                  <a:schemeClr val="accent6">
                    <a:lumMod val="75000"/>
                  </a:schemeClr>
                </a:solidFill>
              </a:rPr>
              <a:t>Easy and fast installation</a:t>
            </a:r>
          </a:p>
          <a:p>
            <a:pPr marL="1600200" lvl="3" indent="-228600" algn="l">
              <a:spcBef>
                <a:spcPct val="20000"/>
              </a:spcBef>
              <a:buClr>
                <a:srgbClr val="1B8DFF"/>
              </a:buClr>
              <a:buFontTx/>
              <a:buChar char="•"/>
            </a:pPr>
            <a:r>
              <a:rPr lang="fi-FI" sz="1800" dirty="0">
                <a:solidFill>
                  <a:schemeClr val="accent6">
                    <a:lumMod val="75000"/>
                  </a:schemeClr>
                </a:solidFill>
              </a:rPr>
              <a:t>Easy adjustment</a:t>
            </a:r>
          </a:p>
          <a:p>
            <a:pPr marL="1600200" lvl="3" indent="-228600" algn="l">
              <a:spcBef>
                <a:spcPct val="20000"/>
              </a:spcBef>
              <a:buClr>
                <a:srgbClr val="1B8DFF"/>
              </a:buClr>
              <a:buFontTx/>
              <a:buChar char="•"/>
            </a:pPr>
            <a:r>
              <a:rPr lang="fi-FI" sz="1800" dirty="0">
                <a:solidFill>
                  <a:schemeClr val="accent6">
                    <a:lumMod val="75000"/>
                  </a:schemeClr>
                </a:solidFill>
              </a:rPr>
              <a:t>Reliable construction without any software</a:t>
            </a:r>
          </a:p>
          <a:p>
            <a:pPr marL="1600200" lvl="3" indent="-228600" algn="l">
              <a:spcBef>
                <a:spcPct val="20000"/>
              </a:spcBef>
              <a:buClr>
                <a:srgbClr val="1B8DFF"/>
              </a:buClr>
              <a:buFontTx/>
              <a:buChar char="•"/>
            </a:pPr>
            <a:r>
              <a:rPr lang="fi-FI" sz="1800" dirty="0">
                <a:solidFill>
                  <a:schemeClr val="accent6">
                    <a:lumMod val="75000"/>
                  </a:schemeClr>
                </a:solidFill>
              </a:rPr>
              <a:t>High level RF output one or two ports</a:t>
            </a:r>
          </a:p>
          <a:p>
            <a:pPr marL="1600200" lvl="3" indent="-228600" algn="l">
              <a:spcBef>
                <a:spcPct val="20000"/>
              </a:spcBef>
              <a:buClr>
                <a:srgbClr val="1B8DFF"/>
              </a:buClr>
              <a:buFontTx/>
              <a:buChar char="•"/>
            </a:pPr>
            <a:r>
              <a:rPr lang="fi-FI" sz="1800" dirty="0">
                <a:solidFill>
                  <a:schemeClr val="accent6">
                    <a:lumMod val="75000"/>
                  </a:schemeClr>
                </a:solidFill>
              </a:rPr>
              <a:t>Locally powered 220 VAC</a:t>
            </a:r>
          </a:p>
          <a:p>
            <a:pPr marL="1600200" lvl="3" indent="-228600" algn="l">
              <a:spcBef>
                <a:spcPct val="20000"/>
              </a:spcBef>
              <a:buClr>
                <a:srgbClr val="1B8DFF"/>
              </a:buClr>
              <a:buFontTx/>
              <a:buChar char="•"/>
            </a:pPr>
            <a:r>
              <a:rPr lang="fi-FI" sz="1800" dirty="0">
                <a:solidFill>
                  <a:schemeClr val="accent6">
                    <a:lumMod val="75000"/>
                  </a:schemeClr>
                </a:solidFill>
              </a:rPr>
              <a:t>Without return transmitter</a:t>
            </a:r>
          </a:p>
        </p:txBody>
      </p:sp>
    </p:spTree>
    <p:extLst>
      <p:ext uri="{BB962C8B-B14F-4D97-AF65-F5344CB8AC3E}">
        <p14:creationId xmlns:p14="http://schemas.microsoft.com/office/powerpoint/2010/main" val="308990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</p:spPr>
        <p:txBody>
          <a:bodyPr/>
          <a:lstStyle/>
          <a:p>
            <a:fld id="{E9FEDA76-04A5-471D-A2F5-53AA1BB7B294}" type="slidenum">
              <a:rPr lang="en-GB"/>
              <a:pPr/>
              <a:t>22</a:t>
            </a:fld>
            <a:endParaRPr lang="en-GB"/>
          </a:p>
        </p:txBody>
      </p:sp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CXE800 from inside</a:t>
            </a:r>
          </a:p>
        </p:txBody>
      </p:sp>
      <p:pic>
        <p:nvPicPr>
          <p:cNvPr id="205827" name="Picture 3" descr="CXE800_n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1762125"/>
            <a:ext cx="6611938" cy="441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91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06" y="548681"/>
            <a:ext cx="8906518" cy="5578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58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Content Placeholder 5" descr="RN1160_dsc0504_150dpi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93021" y="3105989"/>
            <a:ext cx="5031991" cy="3358564"/>
          </a:xfrm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err="1" smtClean="0"/>
              <a:t>FttH</a:t>
            </a:r>
            <a:r>
              <a:rPr lang="en-GB" dirty="0" smtClean="0"/>
              <a:t> or </a:t>
            </a:r>
            <a:r>
              <a:rPr lang="en-GB" dirty="0" err="1" smtClean="0"/>
              <a:t>RFoG</a:t>
            </a:r>
            <a:r>
              <a:rPr lang="en-GB" dirty="0" smtClean="0"/>
              <a:t> nodes</a:t>
            </a:r>
            <a:endParaRPr lang="en-GB" dirty="0" smtClean="0"/>
          </a:p>
        </p:txBody>
      </p:sp>
      <p:sp>
        <p:nvSpPr>
          <p:cNvPr id="11268" name="Content Placeholder 5"/>
          <p:cNvSpPr>
            <a:spLocks noGrp="1"/>
          </p:cNvSpPr>
          <p:nvPr>
            <p:ph sz="half" idx="1"/>
          </p:nvPr>
        </p:nvSpPr>
        <p:spPr>
          <a:xfrm>
            <a:off x="625523" y="1846263"/>
            <a:ext cx="4114643" cy="4417903"/>
          </a:xfrm>
        </p:spPr>
        <p:txBody>
          <a:bodyPr/>
          <a:lstStyle/>
          <a:p>
            <a:pPr marL="179388" lvl="1" indent="-179388" eaLnBrk="1" hangingPunct="1">
              <a:buClrTx/>
              <a:buNone/>
            </a:pPr>
            <a:r>
              <a:rPr lang="en-GB" sz="2000" dirty="0" smtClean="0"/>
              <a:t>FTTH Node  – RN1000</a:t>
            </a:r>
          </a:p>
          <a:p>
            <a:pPr marL="266700" lvl="1" indent="-266700" eaLnBrk="1" hangingPunct="1">
              <a:buClrTx/>
            </a:pPr>
            <a:r>
              <a:rPr lang="en-GB" sz="1800" b="0" dirty="0" smtClean="0">
                <a:solidFill>
                  <a:schemeClr val="tx1"/>
                </a:solidFill>
              </a:rPr>
              <a:t>Burst mode transmitter</a:t>
            </a:r>
          </a:p>
          <a:p>
            <a:pPr marL="266700" lvl="1" indent="-266700" eaLnBrk="1" hangingPunct="1">
              <a:buClrTx/>
            </a:pPr>
            <a:r>
              <a:rPr lang="en-GB" sz="1800" b="0" dirty="0" smtClean="0">
                <a:solidFill>
                  <a:schemeClr val="tx1"/>
                </a:solidFill>
              </a:rPr>
              <a:t>OLC function (-6…+1 dBm)</a:t>
            </a:r>
          </a:p>
          <a:p>
            <a:pPr marL="266700" lvl="1" indent="-266700" eaLnBrk="1" hangingPunct="1">
              <a:buClrTx/>
            </a:pPr>
            <a:r>
              <a:rPr lang="en-GB" sz="1800" b="0" dirty="0" smtClean="0">
                <a:solidFill>
                  <a:schemeClr val="tx1"/>
                </a:solidFill>
              </a:rPr>
              <a:t>One fibre solution</a:t>
            </a:r>
          </a:p>
          <a:p>
            <a:pPr marL="266700" lvl="1" indent="-266700" eaLnBrk="1" hangingPunct="1">
              <a:buClrTx/>
            </a:pPr>
            <a:r>
              <a:rPr lang="en-GB" sz="1800" b="0" dirty="0" smtClean="0">
                <a:solidFill>
                  <a:schemeClr val="tx1"/>
                </a:solidFill>
              </a:rPr>
              <a:t>~ 80 dBµV RF output level</a:t>
            </a:r>
          </a:p>
          <a:p>
            <a:pPr marL="266700" lvl="1" indent="-266700" eaLnBrk="1" hangingPunct="1">
              <a:buClrTx/>
            </a:pPr>
            <a:r>
              <a:rPr lang="en-GB" sz="1800" b="0" dirty="0" smtClean="0">
                <a:solidFill>
                  <a:schemeClr val="tx1"/>
                </a:solidFill>
              </a:rPr>
              <a:t>DOCSIS 3.0 compatible</a:t>
            </a:r>
          </a:p>
          <a:p>
            <a:pPr marL="266700" lvl="1" indent="-266700" eaLnBrk="1" hangingPunct="1">
              <a:buClrTx/>
            </a:pPr>
            <a:r>
              <a:rPr lang="en-GB" sz="1800" b="0" dirty="0" smtClean="0">
                <a:solidFill>
                  <a:schemeClr val="tx1"/>
                </a:solidFill>
              </a:rPr>
              <a:t>Comply with SCTE 174</a:t>
            </a:r>
          </a:p>
          <a:p>
            <a:pPr marL="179388" lvl="1" indent="-179388" eaLnBrk="1" hangingPunct="1"/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17470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F6DD-6324-423E-A833-A608BAAAF04B}" type="slidenum">
              <a:rPr lang="fi-FI" smtClean="0"/>
              <a:pPr/>
              <a:t>25</a:t>
            </a:fld>
            <a:endParaRPr lang="fi-FI"/>
          </a:p>
        </p:txBody>
      </p:sp>
      <p:sp>
        <p:nvSpPr>
          <p:cNvPr id="4" name="Rectangle 3"/>
          <p:cNvSpPr/>
          <p:nvPr/>
        </p:nvSpPr>
        <p:spPr>
          <a:xfrm>
            <a:off x="2876550" y="1005354"/>
            <a:ext cx="39433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4000" dirty="0">
                <a:solidFill>
                  <a:srgbClr val="3F3F3F"/>
                </a:solidFill>
              </a:rPr>
              <a:t>Thank You</a:t>
            </a:r>
            <a:endParaRPr lang="fi-FI" sz="4000" dirty="0">
              <a:solidFill>
                <a:srgbClr val="3F3F3F"/>
              </a:solidFill>
            </a:endParaRPr>
          </a:p>
        </p:txBody>
      </p:sp>
      <p:pic>
        <p:nvPicPr>
          <p:cNvPr id="5" name="Picture 6" descr="koe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2"/>
          <a:stretch>
            <a:fillRect/>
          </a:stretch>
        </p:blipFill>
        <p:spPr bwMode="auto">
          <a:xfrm>
            <a:off x="904875" y="1427490"/>
            <a:ext cx="7715250" cy="430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811338" y="6057900"/>
            <a:ext cx="66087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Clr>
                <a:srgbClr val="FF0000"/>
              </a:buClr>
            </a:pPr>
            <a:r>
              <a:rPr lang="en-GB" sz="3200" b="1" dirty="0">
                <a:solidFill>
                  <a:schemeClr val="tx1"/>
                </a:solidFill>
              </a:rPr>
              <a:t>We build networks for the future</a:t>
            </a:r>
          </a:p>
        </p:txBody>
      </p:sp>
    </p:spTree>
    <p:extLst>
      <p:ext uri="{BB962C8B-B14F-4D97-AF65-F5344CB8AC3E}">
        <p14:creationId xmlns:p14="http://schemas.microsoft.com/office/powerpoint/2010/main" val="6572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18836" y="409720"/>
            <a:ext cx="8420100" cy="665018"/>
          </a:xfrm>
        </p:spPr>
        <p:txBody>
          <a:bodyPr/>
          <a:lstStyle/>
          <a:p>
            <a:r>
              <a:rPr lang="en-US" sz="3200" dirty="0" err="1" smtClean="0"/>
              <a:t>Headends</a:t>
            </a:r>
            <a:r>
              <a:rPr lang="en-US" sz="3200" dirty="0" smtClean="0"/>
              <a:t> and nodes </a:t>
            </a:r>
            <a:endParaRPr lang="en-GB" dirty="0"/>
          </a:p>
        </p:txBody>
      </p:sp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742950" y="0"/>
            <a:ext cx="8420100" cy="107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GB" sz="4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175121" name="Picture 17" descr="D:\Jaana\Kalvot\Salokoski\tmsnetw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90" y="1424997"/>
            <a:ext cx="7906483" cy="506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5122" name="Rectangle 18"/>
          <p:cNvSpPr>
            <a:spLocks noChangeArrowheads="1"/>
          </p:cNvSpPr>
          <p:nvPr/>
        </p:nvSpPr>
        <p:spPr bwMode="auto">
          <a:xfrm>
            <a:off x="2863454" y="4219575"/>
            <a:ext cx="760148" cy="431800"/>
          </a:xfrm>
          <a:prstGeom prst="rect">
            <a:avLst/>
          </a:prstGeom>
          <a:solidFill>
            <a:srgbClr val="00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175123" name="Rectangle 19"/>
          <p:cNvSpPr>
            <a:spLocks noChangeArrowheads="1"/>
          </p:cNvSpPr>
          <p:nvPr/>
        </p:nvSpPr>
        <p:spPr bwMode="auto">
          <a:xfrm>
            <a:off x="2435226" y="2451100"/>
            <a:ext cx="760148" cy="431800"/>
          </a:xfrm>
          <a:prstGeom prst="rect">
            <a:avLst/>
          </a:prstGeom>
          <a:solidFill>
            <a:srgbClr val="00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pic>
        <p:nvPicPr>
          <p:cNvPr id="175124" name="Picture 20" descr="D:\Jaana\Kuvat\Dvx_mgm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298" y="2516188"/>
            <a:ext cx="613965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25" name="Picture 21" descr="D:\Jaana\Kuvat\Dvx_mgm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926" y="4276726"/>
            <a:ext cx="646642" cy="34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5126" name="Group 22"/>
          <p:cNvGrpSpPr>
            <a:grpSpLocks/>
          </p:cNvGrpSpPr>
          <p:nvPr/>
        </p:nvGrpSpPr>
        <p:grpSpPr bwMode="auto">
          <a:xfrm>
            <a:off x="5627159" y="2451100"/>
            <a:ext cx="4278841" cy="1476376"/>
            <a:chOff x="3384" y="1440"/>
            <a:chExt cx="2487" cy="1002"/>
          </a:xfrm>
        </p:grpSpPr>
        <p:sp>
          <p:nvSpPr>
            <p:cNvPr id="175127" name="Oval 23"/>
            <p:cNvSpPr>
              <a:spLocks noChangeArrowheads="1"/>
            </p:cNvSpPr>
            <p:nvPr/>
          </p:nvSpPr>
          <p:spPr bwMode="auto">
            <a:xfrm>
              <a:off x="3435" y="2028"/>
              <a:ext cx="503" cy="25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i-FI"/>
            </a:p>
          </p:txBody>
        </p:sp>
        <p:graphicFrame>
          <p:nvGraphicFramePr>
            <p:cNvPr id="175128" name="Object 24"/>
            <p:cNvGraphicFramePr>
              <a:graphicFrameLocks noChangeAspect="1"/>
            </p:cNvGraphicFramePr>
            <p:nvPr/>
          </p:nvGraphicFramePr>
          <p:xfrm>
            <a:off x="3384" y="1440"/>
            <a:ext cx="2487" cy="1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6" name="Artwork" r:id="rId6" imgW="6287378" imgH="2534004" progId="Adobe.Illustrator.7">
                    <p:embed/>
                  </p:oleObj>
                </mc:Choice>
                <mc:Fallback>
                  <p:oleObj name="Artwork" r:id="rId6" imgW="6287378" imgH="2534004" progId="Adobe.Illustrator.7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84" y="1440"/>
                          <a:ext cx="2487" cy="10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75129" name="Object 25"/>
          <p:cNvGraphicFramePr>
            <a:graphicFrameLocks noChangeAspect="1"/>
          </p:cNvGraphicFramePr>
          <p:nvPr/>
        </p:nvGraphicFramePr>
        <p:xfrm>
          <a:off x="4213490" y="1176338"/>
          <a:ext cx="2966641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" name="Artwork" r:id="rId8" imgW="6287378" imgH="2534004" progId="Adobe.Illustrator.7">
                  <p:embed/>
                </p:oleObj>
              </mc:Choice>
              <mc:Fallback>
                <p:oleObj name="Artwork" r:id="rId8" imgW="6287378" imgH="2534004" progId="Adobe.Illustrator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3490" y="1176338"/>
                        <a:ext cx="2966641" cy="1103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5131" name="Rectangle 27"/>
          <p:cNvSpPr>
            <a:spLocks noChangeArrowheads="1"/>
          </p:cNvSpPr>
          <p:nvPr/>
        </p:nvSpPr>
        <p:spPr bwMode="auto">
          <a:xfrm>
            <a:off x="2581408" y="2933701"/>
            <a:ext cx="670719" cy="1809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000" b="1">
                <a:solidFill>
                  <a:srgbClr val="003399"/>
                </a:solidFill>
                <a:latin typeface="Arial" pitchFamily="34" charset="0"/>
              </a:rPr>
              <a:t>ATMux</a:t>
            </a:r>
            <a:endParaRPr lang="en-GB" sz="800">
              <a:solidFill>
                <a:srgbClr val="003399"/>
              </a:solidFill>
              <a:latin typeface="Arial" pitchFamily="34" charset="0"/>
            </a:endParaRPr>
          </a:p>
        </p:txBody>
      </p:sp>
      <p:sp>
        <p:nvSpPr>
          <p:cNvPr id="175132" name="Rectangle 28"/>
          <p:cNvSpPr>
            <a:spLocks noChangeArrowheads="1"/>
          </p:cNvSpPr>
          <p:nvPr/>
        </p:nvSpPr>
        <p:spPr bwMode="auto">
          <a:xfrm>
            <a:off x="2715552" y="4681539"/>
            <a:ext cx="670719" cy="1809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1000" b="1">
                <a:solidFill>
                  <a:srgbClr val="003399"/>
                </a:solidFill>
                <a:latin typeface="Arial" pitchFamily="34" charset="0"/>
              </a:rPr>
              <a:t>ATMux</a:t>
            </a:r>
            <a:endParaRPr lang="en-GB" sz="800">
              <a:solidFill>
                <a:srgbClr val="003399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3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 rot="-2199973">
            <a:off x="1826419" y="2117725"/>
            <a:ext cx="4210050" cy="2679700"/>
          </a:xfrm>
          <a:prstGeom prst="ellips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123" name="Freeform 3"/>
          <p:cNvSpPr>
            <a:spLocks/>
          </p:cNvSpPr>
          <p:nvPr/>
        </p:nvSpPr>
        <p:spPr bwMode="auto">
          <a:xfrm>
            <a:off x="319881" y="942975"/>
            <a:ext cx="3068108" cy="2298700"/>
          </a:xfrm>
          <a:custGeom>
            <a:avLst/>
            <a:gdLst>
              <a:gd name="T0" fmla="*/ 63 w 1932"/>
              <a:gd name="T1" fmla="*/ 1448 h 1448"/>
              <a:gd name="T2" fmla="*/ 63 w 1932"/>
              <a:gd name="T3" fmla="*/ 1448 h 1448"/>
              <a:gd name="T4" fmla="*/ 1932 w 1932"/>
              <a:gd name="T5" fmla="*/ 121 h 1448"/>
              <a:gd name="T6" fmla="*/ 1924 w 1932"/>
              <a:gd name="T7" fmla="*/ 0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2" h="1448">
                <a:moveTo>
                  <a:pt x="63" y="1448"/>
                </a:moveTo>
                <a:cubicBezTo>
                  <a:pt x="0" y="1442"/>
                  <a:pt x="75" y="1436"/>
                  <a:pt x="63" y="1448"/>
                </a:cubicBezTo>
                <a:cubicBezTo>
                  <a:pt x="1903" y="1310"/>
                  <a:pt x="1863" y="433"/>
                  <a:pt x="1932" y="121"/>
                </a:cubicBezTo>
                <a:cubicBezTo>
                  <a:pt x="1932" y="52"/>
                  <a:pt x="1924" y="48"/>
                  <a:pt x="1924" y="0"/>
                </a:cubicBezTo>
              </a:path>
            </a:pathLst>
          </a:custGeom>
          <a:noFill/>
          <a:ln w="38100" cap="flat" cmpd="sng">
            <a:solidFill>
              <a:srgbClr val="FFCC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197894" y="1974850"/>
            <a:ext cx="1093788" cy="895350"/>
          </a:xfrm>
          <a:prstGeom prst="rect">
            <a:avLst/>
          </a:prstGeom>
          <a:solidFill>
            <a:srgbClr val="B3E2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b"/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Main Headend</a:t>
            </a: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H="1" flipV="1">
            <a:off x="1838458" y="1727201"/>
            <a:ext cx="460904" cy="301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688954" y="1120775"/>
            <a:ext cx="851296" cy="323850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>
            <a:spAutoFit/>
          </a:bodyPr>
          <a:lstStyle/>
          <a:p>
            <a:pPr algn="r">
              <a:buClr>
                <a:schemeClr val="hlink"/>
              </a:buClr>
            </a:pPr>
            <a:r>
              <a:rPr lang="en-GB" sz="800"/>
              <a:t>Subscriber management</a:t>
            </a:r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auto">
          <a:xfrm>
            <a:off x="2216812" y="5364164"/>
            <a:ext cx="6366669" cy="860425"/>
          </a:xfrm>
          <a:prstGeom prst="ellipse">
            <a:avLst/>
          </a:prstGeom>
          <a:solidFill>
            <a:srgbClr val="E1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i-FI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540250" y="5486401"/>
            <a:ext cx="412750" cy="722313"/>
          </a:xfrm>
          <a:prstGeom prst="rect">
            <a:avLst/>
          </a:prstGeom>
          <a:solidFill>
            <a:srgbClr val="B3E2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b"/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BXX</a:t>
            </a:r>
          </a:p>
          <a:p>
            <a:pPr algn="ctr"/>
            <a:r>
              <a:rPr lang="en-US" sz="1000" b="1">
                <a:solidFill>
                  <a:srgbClr val="000000"/>
                </a:solidFill>
              </a:rPr>
              <a:t>ACX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200650" y="5562601"/>
            <a:ext cx="540015" cy="722313"/>
          </a:xfrm>
          <a:prstGeom prst="rect">
            <a:avLst/>
          </a:prstGeom>
          <a:solidFill>
            <a:srgbClr val="B3E2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b"/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ACX</a:t>
            </a:r>
          </a:p>
          <a:p>
            <a:pPr algn="ctr"/>
            <a:r>
              <a:rPr lang="en-US" sz="1000" b="1">
                <a:solidFill>
                  <a:srgbClr val="000000"/>
                </a:solidFill>
              </a:rPr>
              <a:t>DXX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6134498" y="5546726"/>
            <a:ext cx="361156" cy="722313"/>
          </a:xfrm>
          <a:prstGeom prst="rect">
            <a:avLst/>
          </a:prstGeom>
          <a:solidFill>
            <a:srgbClr val="B3E2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b"/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CXE</a:t>
            </a:r>
          </a:p>
          <a:p>
            <a:pPr algn="ctr"/>
            <a:r>
              <a:rPr lang="en-US" sz="1000" b="1">
                <a:solidFill>
                  <a:srgbClr val="000000"/>
                </a:solidFill>
              </a:rPr>
              <a:t>DXE</a:t>
            </a:r>
          </a:p>
        </p:txBody>
      </p:sp>
      <p:pic>
        <p:nvPicPr>
          <p:cNvPr id="5131" name="Picture 11" descr="I:\Marketing\DOCU\_Personal Work_Directories\MikkiHe\ESITYSGRAFIIKKAA\SIJOITTAJA presentaatio\KUVIA\kalvon yläpalkki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906000" cy="95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0"/>
            <a:ext cx="416190" cy="6858000"/>
          </a:xfrm>
          <a:prstGeom prst="rect">
            <a:avLst/>
          </a:prstGeom>
          <a:solidFill>
            <a:srgbClr val="00233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2228850" y="5257800"/>
            <a:ext cx="1241690" cy="895350"/>
          </a:xfrm>
          <a:prstGeom prst="rect">
            <a:avLst/>
          </a:prstGeom>
          <a:solidFill>
            <a:srgbClr val="B3E2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b"/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Regional Headend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3143780" y="5121276"/>
            <a:ext cx="1399910" cy="246063"/>
          </a:xfrm>
          <a:prstGeom prst="rect">
            <a:avLst/>
          </a:prstGeom>
          <a:solidFill>
            <a:srgbClr val="FFBBD7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>
              <a:spcBef>
                <a:spcPct val="50000"/>
              </a:spcBef>
            </a:pPr>
            <a:r>
              <a:rPr lang="en-US" sz="1000" b="1">
                <a:solidFill>
                  <a:srgbClr val="000000"/>
                </a:solidFill>
              </a:rPr>
              <a:t>CATVisor</a:t>
            </a:r>
            <a:endParaRPr lang="en-GB" sz="1000" b="1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89961" y="5536448"/>
            <a:ext cx="1243409" cy="347580"/>
          </a:xfrm>
          <a:prstGeom prst="ellips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3289962" y="5588042"/>
            <a:ext cx="1227932" cy="347580"/>
          </a:xfrm>
          <a:prstGeom prst="ellips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8525" tIns="38574" rIns="78525" bIns="38574" anchor="ctr">
            <a:spAutoFit/>
          </a:bodyPr>
          <a:lstStyle/>
          <a:p>
            <a:endParaRPr lang="fi-FI"/>
          </a:p>
        </p:txBody>
      </p:sp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989" y="5440364"/>
            <a:ext cx="239051" cy="24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789" y="5799139"/>
            <a:ext cx="240771" cy="24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140" name="Group 20"/>
          <p:cNvGrpSpPr>
            <a:grpSpLocks/>
          </p:cNvGrpSpPr>
          <p:nvPr/>
        </p:nvGrpSpPr>
        <p:grpSpPr bwMode="auto">
          <a:xfrm>
            <a:off x="2378473" y="4545013"/>
            <a:ext cx="973402" cy="1262062"/>
            <a:chOff x="2240" y="796"/>
            <a:chExt cx="390" cy="506"/>
          </a:xfrm>
        </p:grpSpPr>
        <p:grpSp>
          <p:nvGrpSpPr>
            <p:cNvPr id="5141" name="Group 21"/>
            <p:cNvGrpSpPr>
              <a:grpSpLocks/>
            </p:cNvGrpSpPr>
            <p:nvPr/>
          </p:nvGrpSpPr>
          <p:grpSpPr bwMode="auto">
            <a:xfrm>
              <a:off x="2240" y="1006"/>
              <a:ext cx="390" cy="296"/>
              <a:chOff x="2240" y="943"/>
              <a:chExt cx="474" cy="359"/>
            </a:xfrm>
          </p:grpSpPr>
          <p:pic>
            <p:nvPicPr>
              <p:cNvPr id="5142" name="Picture 2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" y="943"/>
                <a:ext cx="170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43" name="Picture 2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92" y="943"/>
                <a:ext cx="170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44" name="Picture 2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0" y="943"/>
                <a:ext cx="170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5145" name="Picture 2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807"/>
              <a:ext cx="161" cy="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46" name="Picture 2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" y="796"/>
              <a:ext cx="142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221" y="5035550"/>
            <a:ext cx="29408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3354027" y="5641976"/>
            <a:ext cx="116730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800" dirty="0" err="1">
                <a:solidFill>
                  <a:srgbClr val="000000"/>
                </a:solidFill>
              </a:rPr>
              <a:t>Fibre</a:t>
            </a:r>
            <a:r>
              <a:rPr lang="en-US" sz="800" dirty="0">
                <a:solidFill>
                  <a:srgbClr val="000000"/>
                </a:solidFill>
              </a:rPr>
              <a:t> 1310 / 1550 nm</a:t>
            </a:r>
            <a:endParaRPr lang="en-GB" sz="800" dirty="0">
              <a:solidFill>
                <a:srgbClr val="000000"/>
              </a:solidFill>
            </a:endParaRPr>
          </a:p>
        </p:txBody>
      </p:sp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432" y="5575301"/>
            <a:ext cx="299244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0" name="Picture 3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371" y="5575301"/>
            <a:ext cx="304404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4867011" y="5715001"/>
            <a:ext cx="466064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52" name="Line 32"/>
          <p:cNvSpPr>
            <a:spLocks noChangeShapeType="1"/>
          </p:cNvSpPr>
          <p:nvPr/>
        </p:nvSpPr>
        <p:spPr bwMode="auto">
          <a:xfrm>
            <a:off x="5685632" y="5715001"/>
            <a:ext cx="466064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pic>
        <p:nvPicPr>
          <p:cNvPr id="5153" name="Picture 3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333" y="5575301"/>
            <a:ext cx="299244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54" name="Line 34"/>
          <p:cNvSpPr>
            <a:spLocks noChangeShapeType="1"/>
          </p:cNvSpPr>
          <p:nvPr/>
        </p:nvSpPr>
        <p:spPr bwMode="auto">
          <a:xfrm>
            <a:off x="6457818" y="5715001"/>
            <a:ext cx="466063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pic>
        <p:nvPicPr>
          <p:cNvPr id="5155" name="Picture 3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887" y="5249864"/>
            <a:ext cx="55033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56" name="Line 36"/>
          <p:cNvSpPr>
            <a:spLocks noChangeShapeType="1"/>
          </p:cNvSpPr>
          <p:nvPr/>
        </p:nvSpPr>
        <p:spPr bwMode="auto">
          <a:xfrm>
            <a:off x="7424341" y="5715000"/>
            <a:ext cx="323321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57" name="Line 37"/>
          <p:cNvSpPr>
            <a:spLocks noChangeShapeType="1"/>
          </p:cNvSpPr>
          <p:nvPr/>
        </p:nvSpPr>
        <p:spPr bwMode="auto">
          <a:xfrm flipH="1">
            <a:off x="7747663" y="5487988"/>
            <a:ext cx="15306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58" name="Line 38"/>
          <p:cNvSpPr>
            <a:spLocks noChangeShapeType="1"/>
          </p:cNvSpPr>
          <p:nvPr/>
        </p:nvSpPr>
        <p:spPr bwMode="auto">
          <a:xfrm flipH="1">
            <a:off x="7747662" y="5919788"/>
            <a:ext cx="110582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59" name="Line 39"/>
          <p:cNvSpPr>
            <a:spLocks noChangeShapeType="1"/>
          </p:cNvSpPr>
          <p:nvPr/>
        </p:nvSpPr>
        <p:spPr bwMode="auto">
          <a:xfrm rot="16200000" flipH="1">
            <a:off x="7527132" y="5702168"/>
            <a:ext cx="444500" cy="344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pic>
        <p:nvPicPr>
          <p:cNvPr id="5160" name="Picture 4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685" y="5832475"/>
            <a:ext cx="5159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1" name="Picture 4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685" y="5395913"/>
            <a:ext cx="515938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2" name="Picture 4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77" y="5575301"/>
            <a:ext cx="416190" cy="42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3" name="Picture 4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273" y="4897438"/>
            <a:ext cx="34395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64" name="Line 44"/>
          <p:cNvSpPr>
            <a:spLocks noChangeShapeType="1"/>
          </p:cNvSpPr>
          <p:nvPr/>
        </p:nvSpPr>
        <p:spPr bwMode="auto">
          <a:xfrm rot="16200000" flipH="1">
            <a:off x="8817770" y="5399749"/>
            <a:ext cx="360362" cy="344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pic>
        <p:nvPicPr>
          <p:cNvPr id="5165" name="Picture 4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894" y="4903788"/>
            <a:ext cx="325041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66" name="Line 46"/>
          <p:cNvSpPr>
            <a:spLocks noChangeShapeType="1"/>
          </p:cNvSpPr>
          <p:nvPr/>
        </p:nvSpPr>
        <p:spPr bwMode="auto">
          <a:xfrm rot="16200000" flipH="1">
            <a:off x="8051867" y="5302184"/>
            <a:ext cx="201612" cy="172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 flipH="1" flipV="1">
            <a:off x="8404623" y="5476876"/>
            <a:ext cx="438546" cy="309563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68" name="Text Box 48"/>
          <p:cNvSpPr txBox="1">
            <a:spLocks noChangeArrowheads="1"/>
          </p:cNvSpPr>
          <p:nvPr/>
        </p:nvSpPr>
        <p:spPr bwMode="auto">
          <a:xfrm>
            <a:off x="4517894" y="5153026"/>
            <a:ext cx="158564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>
                <a:solidFill>
                  <a:srgbClr val="000000"/>
                </a:solidFill>
              </a:rPr>
              <a:t>Network Element Management</a:t>
            </a:r>
            <a:endParaRPr lang="en-GB" sz="800">
              <a:solidFill>
                <a:srgbClr val="000000"/>
              </a:solidFill>
            </a:endParaRPr>
          </a:p>
        </p:txBody>
      </p:sp>
      <p:sp>
        <p:nvSpPr>
          <p:cNvPr id="5169" name="Text Box 49"/>
          <p:cNvSpPr txBox="1">
            <a:spLocks noChangeArrowheads="1"/>
          </p:cNvSpPr>
          <p:nvPr/>
        </p:nvSpPr>
        <p:spPr bwMode="auto">
          <a:xfrm>
            <a:off x="5334794" y="6289676"/>
            <a:ext cx="116086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>
                <a:solidFill>
                  <a:srgbClr val="000000"/>
                </a:solidFill>
              </a:rPr>
              <a:t>Coax Network</a:t>
            </a:r>
            <a:endParaRPr lang="en-GB" sz="800">
              <a:solidFill>
                <a:srgbClr val="000000"/>
              </a:solidFill>
            </a:endParaRPr>
          </a:p>
        </p:txBody>
      </p:sp>
      <p:sp>
        <p:nvSpPr>
          <p:cNvPr id="5170" name="Text Box 50"/>
          <p:cNvSpPr txBox="1">
            <a:spLocks noChangeArrowheads="1"/>
          </p:cNvSpPr>
          <p:nvPr/>
        </p:nvSpPr>
        <p:spPr bwMode="auto">
          <a:xfrm>
            <a:off x="6712347" y="6289676"/>
            <a:ext cx="89429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>
                <a:solidFill>
                  <a:srgbClr val="000000"/>
                </a:solidFill>
              </a:rPr>
              <a:t>House Network</a:t>
            </a:r>
            <a:endParaRPr lang="en-GB" sz="800">
              <a:solidFill>
                <a:srgbClr val="000000"/>
              </a:solidFill>
            </a:endParaRPr>
          </a:p>
        </p:txBody>
      </p:sp>
      <p:sp>
        <p:nvSpPr>
          <p:cNvPr id="5171" name="Rectangle 51"/>
          <p:cNvSpPr>
            <a:spLocks noChangeArrowheads="1"/>
          </p:cNvSpPr>
          <p:nvPr/>
        </p:nvSpPr>
        <p:spPr bwMode="auto">
          <a:xfrm>
            <a:off x="4385469" y="5467351"/>
            <a:ext cx="577850" cy="1044575"/>
          </a:xfrm>
          <a:prstGeom prst="rect">
            <a:avLst/>
          </a:prstGeom>
          <a:noFill/>
          <a:ln w="9525">
            <a:solidFill>
              <a:schemeClr val="folHlink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172" name="Rectangle 52"/>
          <p:cNvSpPr>
            <a:spLocks noChangeArrowheads="1"/>
          </p:cNvSpPr>
          <p:nvPr/>
        </p:nvSpPr>
        <p:spPr bwMode="auto">
          <a:xfrm>
            <a:off x="5210969" y="5467351"/>
            <a:ext cx="1355196" cy="1044575"/>
          </a:xfrm>
          <a:prstGeom prst="rect">
            <a:avLst/>
          </a:prstGeom>
          <a:noFill/>
          <a:ln w="9525">
            <a:solidFill>
              <a:schemeClr val="folHlink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173" name="Rectangle 53"/>
          <p:cNvSpPr>
            <a:spLocks noChangeArrowheads="1"/>
          </p:cNvSpPr>
          <p:nvPr/>
        </p:nvSpPr>
        <p:spPr bwMode="auto">
          <a:xfrm>
            <a:off x="6753622" y="4835525"/>
            <a:ext cx="804863" cy="1676400"/>
          </a:xfrm>
          <a:prstGeom prst="rect">
            <a:avLst/>
          </a:prstGeom>
          <a:noFill/>
          <a:ln w="9525">
            <a:solidFill>
              <a:schemeClr val="folHlink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174" name="Rectangle 54"/>
          <p:cNvSpPr>
            <a:spLocks noChangeArrowheads="1"/>
          </p:cNvSpPr>
          <p:nvPr/>
        </p:nvSpPr>
        <p:spPr bwMode="auto">
          <a:xfrm>
            <a:off x="7677150" y="4835525"/>
            <a:ext cx="1822979" cy="1676400"/>
          </a:xfrm>
          <a:prstGeom prst="rect">
            <a:avLst/>
          </a:prstGeom>
          <a:noFill/>
          <a:ln w="9525">
            <a:solidFill>
              <a:schemeClr val="folHlink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175" name="Text Box 55"/>
          <p:cNvSpPr txBox="1">
            <a:spLocks noChangeArrowheads="1"/>
          </p:cNvSpPr>
          <p:nvPr/>
        </p:nvSpPr>
        <p:spPr bwMode="auto">
          <a:xfrm>
            <a:off x="4314959" y="6289676"/>
            <a:ext cx="73951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>
                <a:solidFill>
                  <a:srgbClr val="000000"/>
                </a:solidFill>
              </a:rPr>
              <a:t>Fibre node</a:t>
            </a:r>
            <a:endParaRPr lang="en-GB" sz="800">
              <a:solidFill>
                <a:srgbClr val="000000"/>
              </a:solidFill>
            </a:endParaRPr>
          </a:p>
        </p:txBody>
      </p:sp>
      <p:sp>
        <p:nvSpPr>
          <p:cNvPr id="5176" name="Rectangle 56"/>
          <p:cNvSpPr>
            <a:spLocks noChangeArrowheads="1"/>
          </p:cNvSpPr>
          <p:nvPr/>
        </p:nvSpPr>
        <p:spPr bwMode="auto">
          <a:xfrm>
            <a:off x="2309681" y="5411788"/>
            <a:ext cx="1105826" cy="152400"/>
          </a:xfrm>
          <a:prstGeom prst="rect">
            <a:avLst/>
          </a:prstGeom>
          <a:solidFill>
            <a:srgbClr val="0259CC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00" b="1">
                <a:solidFill>
                  <a:schemeClr val="bg1"/>
                </a:solidFill>
              </a:rPr>
              <a:t>DVX</a:t>
            </a:r>
          </a:p>
        </p:txBody>
      </p:sp>
      <p:sp>
        <p:nvSpPr>
          <p:cNvPr id="5177" name="Text Box 57"/>
          <p:cNvSpPr txBox="1">
            <a:spLocks noChangeArrowheads="1"/>
          </p:cNvSpPr>
          <p:nvPr/>
        </p:nvSpPr>
        <p:spPr bwMode="auto">
          <a:xfrm>
            <a:off x="572692" y="5072063"/>
            <a:ext cx="1274365" cy="201612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>
            <a:spAutoFit/>
          </a:bodyPr>
          <a:lstStyle/>
          <a:p>
            <a:pPr>
              <a:buClr>
                <a:schemeClr val="hlink"/>
              </a:buClr>
            </a:pPr>
            <a:r>
              <a:rPr lang="en-GB" sz="800"/>
              <a:t>Internet Proxy Server</a:t>
            </a:r>
          </a:p>
        </p:txBody>
      </p:sp>
      <p:pic>
        <p:nvPicPr>
          <p:cNvPr id="5178" name="Picture 5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903" y="5068888"/>
            <a:ext cx="175419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79" name="Line 59"/>
          <p:cNvSpPr>
            <a:spLocks noChangeShapeType="1"/>
          </p:cNvSpPr>
          <p:nvPr/>
        </p:nvSpPr>
        <p:spPr bwMode="auto">
          <a:xfrm>
            <a:off x="1955404" y="5210175"/>
            <a:ext cx="431667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180" name="Text Box 60"/>
          <p:cNvSpPr txBox="1">
            <a:spLocks noChangeArrowheads="1"/>
          </p:cNvSpPr>
          <p:nvPr/>
        </p:nvSpPr>
        <p:spPr bwMode="auto">
          <a:xfrm>
            <a:off x="572692" y="5602806"/>
            <a:ext cx="1274365" cy="195814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>
            <a:spAutoFit/>
          </a:bodyPr>
          <a:lstStyle/>
          <a:p>
            <a:pPr>
              <a:buClr>
                <a:schemeClr val="hlink"/>
              </a:buClr>
            </a:pPr>
            <a:r>
              <a:rPr lang="en-GB" sz="800"/>
              <a:t>Local services NVOD etc.</a:t>
            </a:r>
          </a:p>
        </p:txBody>
      </p:sp>
      <p:pic>
        <p:nvPicPr>
          <p:cNvPr id="5181" name="Picture 6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903" y="5486401"/>
            <a:ext cx="175419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82" name="Line 62"/>
          <p:cNvSpPr>
            <a:spLocks noChangeShapeType="1"/>
          </p:cNvSpPr>
          <p:nvPr/>
        </p:nvSpPr>
        <p:spPr bwMode="auto">
          <a:xfrm>
            <a:off x="1955404" y="5627689"/>
            <a:ext cx="431667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pic>
        <p:nvPicPr>
          <p:cNvPr id="5183" name="Picture 6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398" y="3675063"/>
            <a:ext cx="863335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84" name="Text Box 64"/>
          <p:cNvSpPr txBox="1">
            <a:spLocks noChangeArrowheads="1"/>
          </p:cNvSpPr>
          <p:nvPr/>
        </p:nvSpPr>
        <p:spPr bwMode="auto">
          <a:xfrm>
            <a:off x="1042194" y="3860801"/>
            <a:ext cx="799704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b="1">
                <a:solidFill>
                  <a:srgbClr val="000000"/>
                </a:solidFill>
              </a:rPr>
              <a:t>Internet</a:t>
            </a:r>
            <a:endParaRPr lang="en-GB" sz="180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5185" name="Freeform 65"/>
          <p:cNvSpPr>
            <a:spLocks/>
          </p:cNvSpPr>
          <p:nvPr/>
        </p:nvSpPr>
        <p:spPr bwMode="auto">
          <a:xfrm>
            <a:off x="1305322" y="4170364"/>
            <a:ext cx="583009" cy="917575"/>
          </a:xfrm>
          <a:custGeom>
            <a:avLst/>
            <a:gdLst>
              <a:gd name="T0" fmla="*/ 42 w 256"/>
              <a:gd name="T1" fmla="*/ 0 h 484"/>
              <a:gd name="T2" fmla="*/ 45 w 256"/>
              <a:gd name="T3" fmla="*/ 183 h 484"/>
              <a:gd name="T4" fmla="*/ 177 w 256"/>
              <a:gd name="T5" fmla="*/ 312 h 484"/>
              <a:gd name="T6" fmla="*/ 256 w 256"/>
              <a:gd name="T7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" h="484">
                <a:moveTo>
                  <a:pt x="42" y="0"/>
                </a:moveTo>
                <a:cubicBezTo>
                  <a:pt x="36" y="31"/>
                  <a:pt x="0" y="123"/>
                  <a:pt x="45" y="183"/>
                </a:cubicBezTo>
                <a:cubicBezTo>
                  <a:pt x="108" y="264"/>
                  <a:pt x="111" y="234"/>
                  <a:pt x="177" y="312"/>
                </a:cubicBezTo>
                <a:cubicBezTo>
                  <a:pt x="255" y="381"/>
                  <a:pt x="238" y="450"/>
                  <a:pt x="256" y="484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186" name="Freeform 66"/>
          <p:cNvSpPr>
            <a:spLocks/>
          </p:cNvSpPr>
          <p:nvPr/>
        </p:nvSpPr>
        <p:spPr bwMode="auto">
          <a:xfrm flipH="1">
            <a:off x="1466983" y="2630489"/>
            <a:ext cx="486701" cy="1042987"/>
          </a:xfrm>
          <a:custGeom>
            <a:avLst/>
            <a:gdLst>
              <a:gd name="T0" fmla="*/ 42 w 256"/>
              <a:gd name="T1" fmla="*/ 0 h 484"/>
              <a:gd name="T2" fmla="*/ 45 w 256"/>
              <a:gd name="T3" fmla="*/ 183 h 484"/>
              <a:gd name="T4" fmla="*/ 177 w 256"/>
              <a:gd name="T5" fmla="*/ 312 h 484"/>
              <a:gd name="T6" fmla="*/ 256 w 256"/>
              <a:gd name="T7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" h="484">
                <a:moveTo>
                  <a:pt x="42" y="0"/>
                </a:moveTo>
                <a:cubicBezTo>
                  <a:pt x="36" y="31"/>
                  <a:pt x="0" y="123"/>
                  <a:pt x="45" y="183"/>
                </a:cubicBezTo>
                <a:cubicBezTo>
                  <a:pt x="108" y="264"/>
                  <a:pt x="111" y="234"/>
                  <a:pt x="177" y="312"/>
                </a:cubicBezTo>
                <a:cubicBezTo>
                  <a:pt x="255" y="381"/>
                  <a:pt x="238" y="450"/>
                  <a:pt x="256" y="484"/>
                </a:cubicBezTo>
              </a:path>
            </a:pathLst>
          </a:custGeom>
          <a:noFill/>
          <a:ln w="1905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grpSp>
        <p:nvGrpSpPr>
          <p:cNvPr id="5187" name="Group 67"/>
          <p:cNvGrpSpPr>
            <a:grpSpLocks/>
          </p:cNvGrpSpPr>
          <p:nvPr/>
        </p:nvGrpSpPr>
        <p:grpSpPr bwMode="auto">
          <a:xfrm>
            <a:off x="2258087" y="1349376"/>
            <a:ext cx="971682" cy="1262063"/>
            <a:chOff x="2240" y="796"/>
            <a:chExt cx="390" cy="506"/>
          </a:xfrm>
        </p:grpSpPr>
        <p:grpSp>
          <p:nvGrpSpPr>
            <p:cNvPr id="5188" name="Group 68"/>
            <p:cNvGrpSpPr>
              <a:grpSpLocks/>
            </p:cNvGrpSpPr>
            <p:nvPr/>
          </p:nvGrpSpPr>
          <p:grpSpPr bwMode="auto">
            <a:xfrm>
              <a:off x="2240" y="1006"/>
              <a:ext cx="390" cy="296"/>
              <a:chOff x="2240" y="943"/>
              <a:chExt cx="474" cy="359"/>
            </a:xfrm>
          </p:grpSpPr>
          <p:pic>
            <p:nvPicPr>
              <p:cNvPr id="5189" name="Picture 6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" y="943"/>
                <a:ext cx="170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90" name="Picture 7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92" y="943"/>
                <a:ext cx="170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91" name="Picture 7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0" y="943"/>
                <a:ext cx="170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5192" name="Picture 7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807"/>
              <a:ext cx="161" cy="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93" name="Picture 7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" y="796"/>
              <a:ext cx="142" cy="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194" name="Picture 7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348" y="3016250"/>
            <a:ext cx="240771" cy="2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195" name="Group 75"/>
          <p:cNvGrpSpPr>
            <a:grpSpLocks/>
          </p:cNvGrpSpPr>
          <p:nvPr/>
        </p:nvGrpSpPr>
        <p:grpSpPr bwMode="auto">
          <a:xfrm>
            <a:off x="5164536" y="2940051"/>
            <a:ext cx="3862652" cy="1185863"/>
            <a:chOff x="3196" y="1852"/>
            <a:chExt cx="2433" cy="747"/>
          </a:xfrm>
        </p:grpSpPr>
        <p:sp>
          <p:nvSpPr>
            <p:cNvPr id="5196" name="Oval 76"/>
            <p:cNvSpPr>
              <a:spLocks noChangeArrowheads="1"/>
            </p:cNvSpPr>
            <p:nvPr/>
          </p:nvSpPr>
          <p:spPr bwMode="auto">
            <a:xfrm>
              <a:off x="3196" y="2198"/>
              <a:ext cx="2433" cy="401"/>
            </a:xfrm>
            <a:prstGeom prst="ellipse">
              <a:avLst/>
            </a:prstGeom>
            <a:solidFill>
              <a:srgbClr val="E1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/>
            </a:p>
          </p:txBody>
        </p:sp>
        <p:sp>
          <p:nvSpPr>
            <p:cNvPr id="5197" name="Oval 77"/>
            <p:cNvSpPr>
              <a:spLocks noChangeArrowheads="1"/>
            </p:cNvSpPr>
            <p:nvPr/>
          </p:nvSpPr>
          <p:spPr bwMode="auto">
            <a:xfrm>
              <a:off x="3696" y="2250"/>
              <a:ext cx="580" cy="219"/>
            </a:xfrm>
            <a:prstGeom prst="ellipse">
              <a:avLst/>
            </a:prstGeom>
            <a:noFill/>
            <a:ln w="1905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8525" tIns="38574" rIns="78525" bIns="38574" anchor="ctr">
              <a:spAutoFit/>
            </a:bodyPr>
            <a:lstStyle/>
            <a:p>
              <a:endParaRPr lang="fi-FI"/>
            </a:p>
          </p:txBody>
        </p:sp>
        <p:sp>
          <p:nvSpPr>
            <p:cNvPr id="5198" name="Oval 78"/>
            <p:cNvSpPr>
              <a:spLocks noChangeArrowheads="1"/>
            </p:cNvSpPr>
            <p:nvPr/>
          </p:nvSpPr>
          <p:spPr bwMode="auto">
            <a:xfrm>
              <a:off x="3696" y="2274"/>
              <a:ext cx="580" cy="219"/>
            </a:xfrm>
            <a:prstGeom prst="ellipse">
              <a:avLst/>
            </a:prstGeom>
            <a:noFill/>
            <a:ln w="1905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8525" tIns="38574" rIns="78525" bIns="38574" anchor="ctr">
              <a:spAutoFit/>
            </a:bodyPr>
            <a:lstStyle/>
            <a:p>
              <a:endParaRPr lang="fi-FI"/>
            </a:p>
          </p:txBody>
        </p:sp>
        <p:pic>
          <p:nvPicPr>
            <p:cNvPr id="5199" name="Picture 7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4" y="2233"/>
              <a:ext cx="111" cy="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00" name="Picture 8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0" y="2401"/>
              <a:ext cx="112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01" name="Rectangle 81"/>
            <p:cNvSpPr>
              <a:spLocks noChangeArrowheads="1"/>
            </p:cNvSpPr>
            <p:nvPr/>
          </p:nvSpPr>
          <p:spPr bwMode="auto">
            <a:xfrm>
              <a:off x="3252" y="2126"/>
              <a:ext cx="494" cy="454"/>
            </a:xfrm>
            <a:prstGeom prst="rect">
              <a:avLst/>
            </a:prstGeom>
            <a:solidFill>
              <a:srgbClr val="B3E2F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tIns="36000" rIns="36000" bIns="36000" anchor="b"/>
            <a:lstStyle/>
            <a:p>
              <a:pPr algn="ctr"/>
              <a:r>
                <a:rPr lang="en-US" sz="1000" b="1">
                  <a:solidFill>
                    <a:srgbClr val="000000"/>
                  </a:solidFill>
                </a:rPr>
                <a:t>Headend</a:t>
              </a:r>
            </a:p>
          </p:txBody>
        </p:sp>
        <p:sp>
          <p:nvSpPr>
            <p:cNvPr id="5202" name="Rectangle 82"/>
            <p:cNvSpPr>
              <a:spLocks noChangeArrowheads="1"/>
            </p:cNvSpPr>
            <p:nvPr/>
          </p:nvSpPr>
          <p:spPr bwMode="auto">
            <a:xfrm>
              <a:off x="3502" y="2095"/>
              <a:ext cx="495" cy="97"/>
            </a:xfrm>
            <a:prstGeom prst="rect">
              <a:avLst/>
            </a:prstGeom>
            <a:solidFill>
              <a:srgbClr val="FFBBD7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spcBef>
                  <a:spcPct val="50000"/>
                </a:spcBef>
              </a:pPr>
              <a:endParaRPr lang="en-US" sz="1000" b="1">
                <a:solidFill>
                  <a:srgbClr val="000000"/>
                </a:solidFill>
              </a:endParaRPr>
            </a:p>
          </p:txBody>
        </p:sp>
        <p:grpSp>
          <p:nvGrpSpPr>
            <p:cNvPr id="5203" name="Group 83"/>
            <p:cNvGrpSpPr>
              <a:grpSpLocks/>
            </p:cNvGrpSpPr>
            <p:nvPr/>
          </p:nvGrpSpPr>
          <p:grpSpPr bwMode="auto">
            <a:xfrm>
              <a:off x="3271" y="1852"/>
              <a:ext cx="454" cy="588"/>
              <a:chOff x="2240" y="796"/>
              <a:chExt cx="390" cy="506"/>
            </a:xfrm>
          </p:grpSpPr>
          <p:grpSp>
            <p:nvGrpSpPr>
              <p:cNvPr id="5204" name="Group 84"/>
              <p:cNvGrpSpPr>
                <a:grpSpLocks/>
              </p:cNvGrpSpPr>
              <p:nvPr/>
            </p:nvGrpSpPr>
            <p:grpSpPr bwMode="auto">
              <a:xfrm>
                <a:off x="2240" y="1006"/>
                <a:ext cx="390" cy="296"/>
                <a:chOff x="2240" y="943"/>
                <a:chExt cx="474" cy="359"/>
              </a:xfrm>
            </p:grpSpPr>
            <p:pic>
              <p:nvPicPr>
                <p:cNvPr id="5205" name="Picture 85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" y="943"/>
                  <a:ext cx="170" cy="3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206" name="Picture 86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92" y="943"/>
                  <a:ext cx="170" cy="3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207" name="Picture 87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40" y="943"/>
                  <a:ext cx="170" cy="3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5208" name="Picture 88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2" y="807"/>
                <a:ext cx="161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09" name="Picture 89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9" y="796"/>
                <a:ext cx="142" cy="2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5210" name="Picture 9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3" y="2045"/>
              <a:ext cx="188" cy="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11" name="Picture 9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" y="2296"/>
              <a:ext cx="140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12" name="Picture 9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6" y="2296"/>
              <a:ext cx="142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13" name="Line 93"/>
            <p:cNvSpPr>
              <a:spLocks noChangeShapeType="1"/>
            </p:cNvSpPr>
            <p:nvPr/>
          </p:nvSpPr>
          <p:spPr bwMode="auto">
            <a:xfrm>
              <a:off x="4432" y="2361"/>
              <a:ext cx="217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8525" tIns="38574" rIns="78525" bIns="38574" anchor="ctr">
              <a:spAutoFit/>
            </a:bodyPr>
            <a:lstStyle/>
            <a:p>
              <a:endParaRPr lang="fi-FI"/>
            </a:p>
          </p:txBody>
        </p:sp>
        <p:sp>
          <p:nvSpPr>
            <p:cNvPr id="5214" name="Line 94"/>
            <p:cNvSpPr>
              <a:spLocks noChangeShapeType="1"/>
            </p:cNvSpPr>
            <p:nvPr/>
          </p:nvSpPr>
          <p:spPr bwMode="auto">
            <a:xfrm>
              <a:off x="4814" y="2361"/>
              <a:ext cx="216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8525" tIns="38574" rIns="78525" bIns="38574" anchor="ctr">
              <a:spAutoFit/>
            </a:bodyPr>
            <a:lstStyle/>
            <a:p>
              <a:endParaRPr lang="fi-FI"/>
            </a:p>
          </p:txBody>
        </p:sp>
        <p:pic>
          <p:nvPicPr>
            <p:cNvPr id="5215" name="Picture 9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2296"/>
              <a:ext cx="140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16" name="Line 96"/>
            <p:cNvSpPr>
              <a:spLocks noChangeShapeType="1"/>
            </p:cNvSpPr>
            <p:nvPr/>
          </p:nvSpPr>
          <p:spPr bwMode="auto">
            <a:xfrm>
              <a:off x="5173" y="2361"/>
              <a:ext cx="217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8525" tIns="38574" rIns="78525" bIns="38574" anchor="ctr">
              <a:spAutoFit/>
            </a:bodyPr>
            <a:lstStyle/>
            <a:p>
              <a:endParaRPr lang="fi-FI"/>
            </a:p>
          </p:txBody>
        </p:sp>
        <p:pic>
          <p:nvPicPr>
            <p:cNvPr id="5217" name="Picture 97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0" y="2145"/>
              <a:ext cx="257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18" name="Rectangle 98"/>
            <p:cNvSpPr>
              <a:spLocks noChangeArrowheads="1"/>
            </p:cNvSpPr>
            <p:nvPr/>
          </p:nvSpPr>
          <p:spPr bwMode="auto">
            <a:xfrm>
              <a:off x="3225" y="2234"/>
              <a:ext cx="543" cy="96"/>
            </a:xfrm>
            <a:prstGeom prst="rect">
              <a:avLst/>
            </a:prstGeom>
            <a:solidFill>
              <a:srgbClr val="0259CC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1000" b="1">
                  <a:solidFill>
                    <a:schemeClr val="bg1"/>
                  </a:solidFill>
                </a:rPr>
                <a:t>DVX</a:t>
              </a:r>
            </a:p>
          </p:txBody>
        </p:sp>
      </p:grpSp>
      <p:grpSp>
        <p:nvGrpSpPr>
          <p:cNvPr id="5219" name="Group 99"/>
          <p:cNvGrpSpPr>
            <a:grpSpLocks/>
          </p:cNvGrpSpPr>
          <p:nvPr/>
        </p:nvGrpSpPr>
        <p:grpSpPr bwMode="auto">
          <a:xfrm>
            <a:off x="4853252" y="1273175"/>
            <a:ext cx="3310600" cy="1016000"/>
            <a:chOff x="3196" y="1852"/>
            <a:chExt cx="2433" cy="747"/>
          </a:xfrm>
        </p:grpSpPr>
        <p:sp>
          <p:nvSpPr>
            <p:cNvPr id="5220" name="Oval 100"/>
            <p:cNvSpPr>
              <a:spLocks noChangeArrowheads="1"/>
            </p:cNvSpPr>
            <p:nvPr/>
          </p:nvSpPr>
          <p:spPr bwMode="auto">
            <a:xfrm>
              <a:off x="3196" y="2198"/>
              <a:ext cx="2433" cy="401"/>
            </a:xfrm>
            <a:prstGeom prst="ellipse">
              <a:avLst/>
            </a:prstGeom>
            <a:solidFill>
              <a:srgbClr val="E1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i-FI"/>
            </a:p>
          </p:txBody>
        </p:sp>
        <p:sp>
          <p:nvSpPr>
            <p:cNvPr id="5221" name="Oval 101"/>
            <p:cNvSpPr>
              <a:spLocks noChangeArrowheads="1"/>
            </p:cNvSpPr>
            <p:nvPr/>
          </p:nvSpPr>
          <p:spPr bwMode="auto">
            <a:xfrm>
              <a:off x="3696" y="2231"/>
              <a:ext cx="580" cy="256"/>
            </a:xfrm>
            <a:prstGeom prst="ellipse">
              <a:avLst/>
            </a:prstGeom>
            <a:noFill/>
            <a:ln w="1905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8525" tIns="38574" rIns="78525" bIns="38574" anchor="ctr">
              <a:spAutoFit/>
            </a:bodyPr>
            <a:lstStyle/>
            <a:p>
              <a:endParaRPr lang="fi-FI"/>
            </a:p>
          </p:txBody>
        </p:sp>
        <p:sp>
          <p:nvSpPr>
            <p:cNvPr id="5222" name="Oval 102"/>
            <p:cNvSpPr>
              <a:spLocks noChangeArrowheads="1"/>
            </p:cNvSpPr>
            <p:nvPr/>
          </p:nvSpPr>
          <p:spPr bwMode="auto">
            <a:xfrm>
              <a:off x="3696" y="2256"/>
              <a:ext cx="580" cy="256"/>
            </a:xfrm>
            <a:prstGeom prst="ellipse">
              <a:avLst/>
            </a:prstGeom>
            <a:noFill/>
            <a:ln w="1905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78525" tIns="38574" rIns="78525" bIns="38574" anchor="ctr">
              <a:spAutoFit/>
            </a:bodyPr>
            <a:lstStyle/>
            <a:p>
              <a:endParaRPr lang="fi-FI"/>
            </a:p>
          </p:txBody>
        </p:sp>
        <p:pic>
          <p:nvPicPr>
            <p:cNvPr id="5223" name="Picture 10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4" y="2233"/>
              <a:ext cx="111" cy="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24" name="Picture 10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0" y="2401"/>
              <a:ext cx="112" cy="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25" name="Rectangle 105"/>
            <p:cNvSpPr>
              <a:spLocks noChangeArrowheads="1"/>
            </p:cNvSpPr>
            <p:nvPr/>
          </p:nvSpPr>
          <p:spPr bwMode="auto">
            <a:xfrm>
              <a:off x="3252" y="2126"/>
              <a:ext cx="494" cy="454"/>
            </a:xfrm>
            <a:prstGeom prst="rect">
              <a:avLst/>
            </a:prstGeom>
            <a:solidFill>
              <a:srgbClr val="B3E2F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tIns="36000" rIns="36000" bIns="36000" anchor="b"/>
            <a:lstStyle/>
            <a:p>
              <a:pPr algn="ctr"/>
              <a:r>
                <a:rPr lang="en-US" sz="900" b="1">
                  <a:solidFill>
                    <a:srgbClr val="000000"/>
                  </a:solidFill>
                </a:rPr>
                <a:t>Headend</a:t>
              </a:r>
              <a:endParaRPr lang="en-US" sz="1000" b="1">
                <a:solidFill>
                  <a:srgbClr val="000000"/>
                </a:solidFill>
              </a:endParaRPr>
            </a:p>
          </p:txBody>
        </p:sp>
        <p:sp>
          <p:nvSpPr>
            <p:cNvPr id="5226" name="Rectangle 106"/>
            <p:cNvSpPr>
              <a:spLocks noChangeArrowheads="1"/>
            </p:cNvSpPr>
            <p:nvPr/>
          </p:nvSpPr>
          <p:spPr bwMode="auto">
            <a:xfrm>
              <a:off x="3502" y="2095"/>
              <a:ext cx="495" cy="97"/>
            </a:xfrm>
            <a:prstGeom prst="rect">
              <a:avLst/>
            </a:prstGeom>
            <a:solidFill>
              <a:srgbClr val="FFBBD7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>
                <a:spcBef>
                  <a:spcPct val="50000"/>
                </a:spcBef>
              </a:pPr>
              <a:endParaRPr lang="en-US" sz="1000" b="1">
                <a:solidFill>
                  <a:srgbClr val="000000"/>
                </a:solidFill>
              </a:endParaRPr>
            </a:p>
          </p:txBody>
        </p:sp>
        <p:grpSp>
          <p:nvGrpSpPr>
            <p:cNvPr id="5227" name="Group 107"/>
            <p:cNvGrpSpPr>
              <a:grpSpLocks/>
            </p:cNvGrpSpPr>
            <p:nvPr/>
          </p:nvGrpSpPr>
          <p:grpSpPr bwMode="auto">
            <a:xfrm>
              <a:off x="3271" y="1852"/>
              <a:ext cx="454" cy="588"/>
              <a:chOff x="2240" y="796"/>
              <a:chExt cx="390" cy="506"/>
            </a:xfrm>
          </p:grpSpPr>
          <p:grpSp>
            <p:nvGrpSpPr>
              <p:cNvPr id="5228" name="Group 108"/>
              <p:cNvGrpSpPr>
                <a:grpSpLocks/>
              </p:cNvGrpSpPr>
              <p:nvPr/>
            </p:nvGrpSpPr>
            <p:grpSpPr bwMode="auto">
              <a:xfrm>
                <a:off x="2240" y="1006"/>
                <a:ext cx="390" cy="296"/>
                <a:chOff x="2240" y="943"/>
                <a:chExt cx="474" cy="359"/>
              </a:xfrm>
            </p:grpSpPr>
            <p:pic>
              <p:nvPicPr>
                <p:cNvPr id="5229" name="Picture 10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" y="943"/>
                  <a:ext cx="170" cy="3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230" name="Picture 11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92" y="943"/>
                  <a:ext cx="170" cy="3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231" name="Picture 11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40" y="943"/>
                  <a:ext cx="170" cy="3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5232" name="Picture 11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2" y="807"/>
                <a:ext cx="161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33" name="Picture 113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9" y="796"/>
                <a:ext cx="142" cy="2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5234" name="Picture 11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3" y="2045"/>
              <a:ext cx="188" cy="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35" name="Picture 11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" y="2296"/>
              <a:ext cx="140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36" name="Picture 11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6" y="2296"/>
              <a:ext cx="142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37" name="Line 117"/>
            <p:cNvSpPr>
              <a:spLocks noChangeShapeType="1"/>
            </p:cNvSpPr>
            <p:nvPr/>
          </p:nvSpPr>
          <p:spPr bwMode="auto">
            <a:xfrm>
              <a:off x="4432" y="2361"/>
              <a:ext cx="217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8525" tIns="38574" rIns="78525" bIns="38574" anchor="ctr">
              <a:spAutoFit/>
            </a:bodyPr>
            <a:lstStyle/>
            <a:p>
              <a:endParaRPr lang="fi-FI"/>
            </a:p>
          </p:txBody>
        </p:sp>
        <p:sp>
          <p:nvSpPr>
            <p:cNvPr id="5238" name="Line 118"/>
            <p:cNvSpPr>
              <a:spLocks noChangeShapeType="1"/>
            </p:cNvSpPr>
            <p:nvPr/>
          </p:nvSpPr>
          <p:spPr bwMode="auto">
            <a:xfrm>
              <a:off x="4814" y="2361"/>
              <a:ext cx="216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8525" tIns="38574" rIns="78525" bIns="38574" anchor="ctr">
              <a:spAutoFit/>
            </a:bodyPr>
            <a:lstStyle/>
            <a:p>
              <a:endParaRPr lang="fi-FI"/>
            </a:p>
          </p:txBody>
        </p:sp>
        <p:pic>
          <p:nvPicPr>
            <p:cNvPr id="5239" name="Picture 11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2296"/>
              <a:ext cx="140" cy="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40" name="Line 120"/>
            <p:cNvSpPr>
              <a:spLocks noChangeShapeType="1"/>
            </p:cNvSpPr>
            <p:nvPr/>
          </p:nvSpPr>
          <p:spPr bwMode="auto">
            <a:xfrm>
              <a:off x="5173" y="2361"/>
              <a:ext cx="217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8525" tIns="38574" rIns="78525" bIns="38574" anchor="ctr">
              <a:spAutoFit/>
            </a:bodyPr>
            <a:lstStyle/>
            <a:p>
              <a:endParaRPr lang="fi-FI"/>
            </a:p>
          </p:txBody>
        </p:sp>
        <p:pic>
          <p:nvPicPr>
            <p:cNvPr id="5241" name="Picture 12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0" y="2145"/>
              <a:ext cx="257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242" name="Rectangle 122"/>
            <p:cNvSpPr>
              <a:spLocks noChangeArrowheads="1"/>
            </p:cNvSpPr>
            <p:nvPr/>
          </p:nvSpPr>
          <p:spPr bwMode="auto">
            <a:xfrm>
              <a:off x="3225" y="2234"/>
              <a:ext cx="543" cy="96"/>
            </a:xfrm>
            <a:prstGeom prst="rect">
              <a:avLst/>
            </a:prstGeom>
            <a:solidFill>
              <a:srgbClr val="0259CC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DVX</a:t>
              </a:r>
              <a:endParaRPr lang="en-US" sz="1000" b="1">
                <a:solidFill>
                  <a:schemeClr val="bg1"/>
                </a:solidFill>
              </a:endParaRPr>
            </a:p>
          </p:txBody>
        </p:sp>
      </p:grpSp>
      <p:sp>
        <p:nvSpPr>
          <p:cNvPr id="5243" name="AutoShape 123"/>
          <p:cNvSpPr>
            <a:spLocks noChangeArrowheads="1"/>
          </p:cNvSpPr>
          <p:nvPr/>
        </p:nvSpPr>
        <p:spPr bwMode="auto">
          <a:xfrm>
            <a:off x="1879733" y="3506788"/>
            <a:ext cx="1150540" cy="257175"/>
          </a:xfrm>
          <a:prstGeom prst="roundRect">
            <a:avLst>
              <a:gd name="adj" fmla="val 50000"/>
            </a:avLst>
          </a:prstGeom>
          <a:solidFill>
            <a:srgbClr val="FFD14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/>
            <a:r>
              <a:rPr lang="en-GB" sz="900" b="1"/>
              <a:t>Fibre Backbone</a:t>
            </a:r>
          </a:p>
        </p:txBody>
      </p:sp>
      <p:sp>
        <p:nvSpPr>
          <p:cNvPr id="5244" name="Text Box 124"/>
          <p:cNvSpPr txBox="1">
            <a:spLocks noChangeArrowheads="1"/>
          </p:cNvSpPr>
          <p:nvPr/>
        </p:nvSpPr>
        <p:spPr bwMode="auto">
          <a:xfrm>
            <a:off x="3030273" y="3573463"/>
            <a:ext cx="880533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800">
                <a:solidFill>
                  <a:srgbClr val="000000"/>
                </a:solidFill>
              </a:rPr>
              <a:t>ATM / SDH / IP</a:t>
            </a:r>
            <a:endParaRPr lang="en-GB" sz="800">
              <a:solidFill>
                <a:srgbClr val="000000"/>
              </a:solidFill>
            </a:endParaRPr>
          </a:p>
        </p:txBody>
      </p:sp>
      <p:pic>
        <p:nvPicPr>
          <p:cNvPr id="5245" name="Picture 1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921" y="4278314"/>
            <a:ext cx="237331" cy="24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6" name="Picture 1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46" y="4433889"/>
            <a:ext cx="237331" cy="24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7" name="Picture 1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900" y="1816100"/>
            <a:ext cx="237331" cy="2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48" name="Text Box 128"/>
          <p:cNvSpPr txBox="1">
            <a:spLocks noChangeArrowheads="1"/>
          </p:cNvSpPr>
          <p:nvPr/>
        </p:nvSpPr>
        <p:spPr bwMode="auto">
          <a:xfrm>
            <a:off x="572692" y="1985963"/>
            <a:ext cx="1274365" cy="201612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>
            <a:spAutoFit/>
          </a:bodyPr>
          <a:lstStyle/>
          <a:p>
            <a:pPr>
              <a:buClr>
                <a:schemeClr val="hlink"/>
              </a:buClr>
            </a:pPr>
            <a:r>
              <a:rPr lang="en-GB" sz="800"/>
              <a:t>New Services VOD etc.</a:t>
            </a:r>
          </a:p>
        </p:txBody>
      </p:sp>
      <p:pic>
        <p:nvPicPr>
          <p:cNvPr id="5249" name="Picture 12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903" y="1938338"/>
            <a:ext cx="175419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50" name="Line 130"/>
          <p:cNvSpPr>
            <a:spLocks noChangeShapeType="1"/>
          </p:cNvSpPr>
          <p:nvPr/>
        </p:nvSpPr>
        <p:spPr bwMode="auto">
          <a:xfrm>
            <a:off x="1955404" y="2174875"/>
            <a:ext cx="31300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251" name="Text Box 131"/>
          <p:cNvSpPr txBox="1">
            <a:spLocks noChangeArrowheads="1"/>
          </p:cNvSpPr>
          <p:nvPr/>
        </p:nvSpPr>
        <p:spPr bwMode="auto">
          <a:xfrm>
            <a:off x="572692" y="2403476"/>
            <a:ext cx="1274365" cy="201613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>
            <a:spAutoFit/>
          </a:bodyPr>
          <a:lstStyle/>
          <a:p>
            <a:pPr>
              <a:buClr>
                <a:schemeClr val="hlink"/>
              </a:buClr>
            </a:pPr>
            <a:r>
              <a:rPr lang="en-GB" sz="800"/>
              <a:t>Internet Proxy Server</a:t>
            </a:r>
          </a:p>
        </p:txBody>
      </p:sp>
      <p:pic>
        <p:nvPicPr>
          <p:cNvPr id="5252" name="Picture 13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903" y="2355851"/>
            <a:ext cx="175419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53" name="Line 133"/>
          <p:cNvSpPr>
            <a:spLocks noChangeShapeType="1"/>
          </p:cNvSpPr>
          <p:nvPr/>
        </p:nvSpPr>
        <p:spPr bwMode="auto">
          <a:xfrm>
            <a:off x="1955404" y="2420939"/>
            <a:ext cx="313002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254" name="Text Box 134"/>
          <p:cNvSpPr txBox="1">
            <a:spLocks noChangeArrowheads="1"/>
          </p:cNvSpPr>
          <p:nvPr/>
        </p:nvSpPr>
        <p:spPr bwMode="auto">
          <a:xfrm>
            <a:off x="572692" y="1600201"/>
            <a:ext cx="1274365" cy="201613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>
            <a:spAutoFit/>
          </a:bodyPr>
          <a:lstStyle/>
          <a:p>
            <a:pPr algn="r">
              <a:buClr>
                <a:schemeClr val="hlink"/>
              </a:buClr>
            </a:pPr>
            <a:r>
              <a:rPr lang="en-GB" sz="800"/>
              <a:t>VoIP Gateway</a:t>
            </a:r>
          </a:p>
        </p:txBody>
      </p:sp>
      <p:pic>
        <p:nvPicPr>
          <p:cNvPr id="5255" name="Picture 13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6" y="1490663"/>
            <a:ext cx="643202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56" name="Text Box 136"/>
          <p:cNvSpPr txBox="1">
            <a:spLocks noChangeArrowheads="1"/>
          </p:cNvSpPr>
          <p:nvPr/>
        </p:nvSpPr>
        <p:spPr bwMode="auto">
          <a:xfrm>
            <a:off x="565154" y="1593286"/>
            <a:ext cx="45878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buClr>
                <a:schemeClr val="hlink"/>
              </a:buClr>
            </a:pPr>
            <a:r>
              <a:rPr lang="en-GB" sz="800" b="1"/>
              <a:t>PSTN</a:t>
            </a:r>
            <a:endParaRPr lang="en-GB" sz="1800" b="1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5257" name="Text Box 137"/>
          <p:cNvSpPr txBox="1">
            <a:spLocks noChangeArrowheads="1"/>
          </p:cNvSpPr>
          <p:nvPr/>
        </p:nvSpPr>
        <p:spPr bwMode="auto">
          <a:xfrm>
            <a:off x="572692" y="1219201"/>
            <a:ext cx="1274365" cy="201613"/>
          </a:xfrm>
          <a:prstGeom prst="rect">
            <a:avLst/>
          </a:prstGeom>
          <a:solidFill>
            <a:schemeClr val="bg1">
              <a:alpha val="5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36000" rIns="36000" bIns="36000" anchor="ctr">
            <a:spAutoFit/>
          </a:bodyPr>
          <a:lstStyle/>
          <a:p>
            <a:pPr>
              <a:buClr>
                <a:schemeClr val="hlink"/>
              </a:buClr>
            </a:pPr>
            <a:r>
              <a:rPr lang="en-GB" sz="800"/>
              <a:t>Network management</a:t>
            </a:r>
          </a:p>
        </p:txBody>
      </p:sp>
      <p:pic>
        <p:nvPicPr>
          <p:cNvPr id="5258" name="Picture 13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150" y="1158875"/>
            <a:ext cx="29236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59" name="Picture 13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062" y="1158875"/>
            <a:ext cx="29236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60" name="Line 140"/>
          <p:cNvSpPr>
            <a:spLocks noChangeShapeType="1"/>
          </p:cNvSpPr>
          <p:nvPr/>
        </p:nvSpPr>
        <p:spPr bwMode="auto">
          <a:xfrm flipH="1">
            <a:off x="3217731" y="1438276"/>
            <a:ext cx="321601" cy="5000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sp>
        <p:nvSpPr>
          <p:cNvPr id="5261" name="Line 141"/>
          <p:cNvSpPr>
            <a:spLocks noChangeShapeType="1"/>
          </p:cNvSpPr>
          <p:nvPr/>
        </p:nvSpPr>
        <p:spPr bwMode="auto">
          <a:xfrm>
            <a:off x="1929607" y="1455738"/>
            <a:ext cx="342239" cy="482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8525" tIns="38574" rIns="78525" bIns="38574" anchor="ctr">
            <a:spAutoFit/>
          </a:bodyPr>
          <a:lstStyle/>
          <a:p>
            <a:endParaRPr lang="fi-FI"/>
          </a:p>
        </p:txBody>
      </p:sp>
      <p:pic>
        <p:nvPicPr>
          <p:cNvPr id="5262" name="Picture 14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25" y="2786063"/>
            <a:ext cx="20293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63" name="AutoShape 143">
            <a:hlinkClick r:id="" action="ppaction://hlinkshowjump?jump=nextslide" highlightClick="1">
              <a:snd r:embed="rId20" name="TYPE.WAV"/>
            </a:hlinkClick>
          </p:cNvPr>
          <p:cNvSpPr>
            <a:spLocks noChangeArrowheads="1"/>
          </p:cNvSpPr>
          <p:nvPr/>
        </p:nvSpPr>
        <p:spPr bwMode="auto">
          <a:xfrm>
            <a:off x="2858294" y="2728914"/>
            <a:ext cx="337079" cy="3397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/>
          </a:p>
        </p:txBody>
      </p:sp>
      <p:sp>
        <p:nvSpPr>
          <p:cNvPr id="5264" name="Text Box 144"/>
          <p:cNvSpPr txBox="1">
            <a:spLocks noChangeArrowheads="1"/>
          </p:cNvSpPr>
          <p:nvPr/>
        </p:nvSpPr>
        <p:spPr bwMode="auto">
          <a:xfrm>
            <a:off x="7831932" y="6103939"/>
            <a:ext cx="63632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800">
                <a:solidFill>
                  <a:srgbClr val="5F5F5F"/>
                </a:solidFill>
              </a:rPr>
              <a:t>Cable modem</a:t>
            </a:r>
            <a:endParaRPr lang="en-GB" sz="800">
              <a:solidFill>
                <a:srgbClr val="5F5F5F"/>
              </a:solidFill>
            </a:endParaRPr>
          </a:p>
        </p:txBody>
      </p:sp>
      <p:sp>
        <p:nvSpPr>
          <p:cNvPr id="5265" name="Text Box 145"/>
          <p:cNvSpPr txBox="1">
            <a:spLocks noChangeArrowheads="1"/>
          </p:cNvSpPr>
          <p:nvPr/>
        </p:nvSpPr>
        <p:spPr bwMode="auto">
          <a:xfrm>
            <a:off x="7831932" y="5638800"/>
            <a:ext cx="636323" cy="14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40000"/>
              </a:lnSpc>
              <a:spcBef>
                <a:spcPct val="50000"/>
              </a:spcBef>
            </a:pPr>
            <a:r>
              <a:rPr lang="en-US" sz="800">
                <a:solidFill>
                  <a:srgbClr val="5F5F5F"/>
                </a:solidFill>
              </a:rPr>
              <a:t>Set Top Box /</a:t>
            </a:r>
          </a:p>
          <a:p>
            <a:pPr algn="r">
              <a:lnSpc>
                <a:spcPct val="30000"/>
              </a:lnSpc>
              <a:spcBef>
                <a:spcPct val="50000"/>
              </a:spcBef>
            </a:pPr>
            <a:r>
              <a:rPr lang="en-US" sz="800">
                <a:solidFill>
                  <a:srgbClr val="5F5F5F"/>
                </a:solidFill>
              </a:rPr>
              <a:t>Cable modem</a:t>
            </a:r>
            <a:endParaRPr lang="en-GB" sz="800">
              <a:solidFill>
                <a:srgbClr val="5F5F5F"/>
              </a:solidFill>
            </a:endParaRPr>
          </a:p>
        </p:txBody>
      </p:sp>
      <p:sp>
        <p:nvSpPr>
          <p:cNvPr id="5266" name="Text Box 146"/>
          <p:cNvSpPr txBox="1">
            <a:spLocks noChangeArrowheads="1"/>
          </p:cNvSpPr>
          <p:nvPr/>
        </p:nvSpPr>
        <p:spPr bwMode="auto">
          <a:xfrm>
            <a:off x="8402160" y="4972050"/>
            <a:ext cx="131446" cy="11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en-US" sz="800">
                <a:solidFill>
                  <a:srgbClr val="5F5F5F"/>
                </a:solidFill>
              </a:rPr>
              <a:t>TV</a:t>
            </a:r>
            <a:endParaRPr lang="en-GB" sz="800">
              <a:solidFill>
                <a:srgbClr val="5F5F5F"/>
              </a:solidFill>
            </a:endParaRPr>
          </a:p>
        </p:txBody>
      </p:sp>
      <p:sp>
        <p:nvSpPr>
          <p:cNvPr id="5267" name="Text Box 147"/>
          <p:cNvSpPr txBox="1">
            <a:spLocks noChangeArrowheads="1"/>
          </p:cNvSpPr>
          <p:nvPr/>
        </p:nvSpPr>
        <p:spPr bwMode="auto">
          <a:xfrm>
            <a:off x="9169930" y="4972051"/>
            <a:ext cx="298159" cy="20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800">
                <a:solidFill>
                  <a:srgbClr val="5F5F5F"/>
                </a:solidFill>
              </a:rPr>
              <a:t>Cable </a:t>
            </a:r>
          </a:p>
          <a:p>
            <a:pPr>
              <a:lnSpc>
                <a:spcPct val="30000"/>
              </a:lnSpc>
              <a:spcBef>
                <a:spcPct val="50000"/>
              </a:spcBef>
            </a:pPr>
            <a:r>
              <a:rPr lang="en-US" sz="800">
                <a:solidFill>
                  <a:srgbClr val="5F5F5F"/>
                </a:solidFill>
              </a:rPr>
              <a:t>phone</a:t>
            </a:r>
            <a:endParaRPr lang="en-GB" sz="800">
              <a:solidFill>
                <a:srgbClr val="5F5F5F"/>
              </a:solidFill>
            </a:endParaRPr>
          </a:p>
        </p:txBody>
      </p:sp>
      <p:sp>
        <p:nvSpPr>
          <p:cNvPr id="5268" name="Text Box 148"/>
          <p:cNvSpPr txBox="1">
            <a:spLocks noChangeArrowheads="1"/>
          </p:cNvSpPr>
          <p:nvPr/>
        </p:nvSpPr>
        <p:spPr bwMode="auto">
          <a:xfrm>
            <a:off x="9169930" y="5627689"/>
            <a:ext cx="142668" cy="11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800">
                <a:solidFill>
                  <a:srgbClr val="5F5F5F"/>
                </a:solidFill>
              </a:rPr>
              <a:t>PC</a:t>
            </a:r>
            <a:endParaRPr lang="en-GB" sz="800">
              <a:solidFill>
                <a:srgbClr val="5F5F5F"/>
              </a:solidFill>
            </a:endParaRPr>
          </a:p>
        </p:txBody>
      </p:sp>
      <p:sp>
        <p:nvSpPr>
          <p:cNvPr id="5269" name="Text Box 149"/>
          <p:cNvSpPr txBox="1">
            <a:spLocks noChangeArrowheads="1"/>
          </p:cNvSpPr>
          <p:nvPr/>
        </p:nvSpPr>
        <p:spPr bwMode="auto">
          <a:xfrm>
            <a:off x="7670271" y="6289676"/>
            <a:ext cx="182985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800">
                <a:solidFill>
                  <a:srgbClr val="5F5F5F"/>
                </a:solidFill>
              </a:rPr>
              <a:t>Subscriber</a:t>
            </a:r>
            <a:endParaRPr lang="en-GB" sz="80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5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loud 87"/>
          <p:cNvSpPr/>
          <p:nvPr/>
        </p:nvSpPr>
        <p:spPr bwMode="auto">
          <a:xfrm>
            <a:off x="6342264" y="654628"/>
            <a:ext cx="3456364" cy="6109854"/>
          </a:xfrm>
          <a:prstGeom prst="cloud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Cloud 8"/>
          <p:cNvSpPr/>
          <p:nvPr/>
        </p:nvSpPr>
        <p:spPr bwMode="auto">
          <a:xfrm>
            <a:off x="7398700" y="1053811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23069" y="560098"/>
            <a:ext cx="4741465" cy="493713"/>
          </a:xfrm>
        </p:spPr>
        <p:txBody>
          <a:bodyPr/>
          <a:lstStyle/>
          <a:p>
            <a:r>
              <a:rPr lang="en-GB" dirty="0" smtClean="0"/>
              <a:t>2000 Home Segment/Node</a:t>
            </a:r>
            <a:endParaRPr lang="en-GB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23069" y="6048376"/>
            <a:ext cx="9482931" cy="809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305767"/>
              </p:ext>
            </p:extLst>
          </p:nvPr>
        </p:nvGraphicFramePr>
        <p:xfrm>
          <a:off x="5354134" y="2524918"/>
          <a:ext cx="1324240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" name="Visio" r:id="rId3" imgW="3277681" imgH="3097692" progId="Visio.Drawing.11">
                  <p:embed/>
                </p:oleObj>
              </mc:Choice>
              <mc:Fallback>
                <p:oleObj name="Visio" r:id="rId3" imgW="3277681" imgH="30976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4134" y="2524918"/>
                        <a:ext cx="1324240" cy="1154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446873"/>
              </p:ext>
            </p:extLst>
          </p:nvPr>
        </p:nvGraphicFramePr>
        <p:xfrm>
          <a:off x="464096" y="1282245"/>
          <a:ext cx="4081066" cy="508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" name="Visio" r:id="rId5" imgW="5178357" imgH="6978231" progId="Visio.Drawing.11">
                  <p:embed/>
                </p:oleObj>
              </mc:Choice>
              <mc:Fallback>
                <p:oleObj name="Visio" r:id="rId5" imgW="5178357" imgH="697823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96" y="1282245"/>
                        <a:ext cx="4081066" cy="508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0" name="Line 14"/>
          <p:cNvSpPr>
            <a:spLocks noChangeShapeType="1"/>
          </p:cNvSpPr>
          <p:nvPr/>
        </p:nvSpPr>
        <p:spPr bwMode="auto">
          <a:xfrm flipH="1">
            <a:off x="2130136" y="3094036"/>
            <a:ext cx="328352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H="1">
            <a:off x="7357269" y="1714500"/>
            <a:ext cx="19230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 flipH="1">
            <a:off x="7146635" y="3101975"/>
            <a:ext cx="93810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 flipH="1">
            <a:off x="7364148" y="4498975"/>
            <a:ext cx="144806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6" name="Line 20"/>
          <p:cNvSpPr>
            <a:spLocks noChangeShapeType="1"/>
          </p:cNvSpPr>
          <p:nvPr/>
        </p:nvSpPr>
        <p:spPr bwMode="auto">
          <a:xfrm flipH="1">
            <a:off x="7346950" y="5902325"/>
            <a:ext cx="96480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6266921" y="2849563"/>
            <a:ext cx="75342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700" b="1" dirty="0" smtClean="0"/>
              <a:t>M</a:t>
            </a:r>
            <a:endParaRPr lang="en-GB" b="1" dirty="0"/>
          </a:p>
        </p:txBody>
      </p:sp>
      <p:grpSp>
        <p:nvGrpSpPr>
          <p:cNvPr id="19498" name="Group 42"/>
          <p:cNvGrpSpPr>
            <a:grpSpLocks/>
          </p:cNvGrpSpPr>
          <p:nvPr/>
        </p:nvGrpSpPr>
        <p:grpSpPr bwMode="auto">
          <a:xfrm>
            <a:off x="6634956" y="2786063"/>
            <a:ext cx="29237" cy="74612"/>
            <a:chOff x="4187" y="881"/>
            <a:chExt cx="18" cy="47"/>
          </a:xfrm>
        </p:grpSpPr>
        <p:sp>
          <p:nvSpPr>
            <p:cNvPr id="19499" name="Line 43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0" name="Line 44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01" name="Group 45"/>
          <p:cNvGrpSpPr>
            <a:grpSpLocks/>
          </p:cNvGrpSpPr>
          <p:nvPr/>
        </p:nvGrpSpPr>
        <p:grpSpPr bwMode="auto">
          <a:xfrm rot="-10800000">
            <a:off x="6536929" y="3127376"/>
            <a:ext cx="29236" cy="74613"/>
            <a:chOff x="4187" y="881"/>
            <a:chExt cx="18" cy="47"/>
          </a:xfrm>
        </p:grpSpPr>
        <p:sp>
          <p:nvSpPr>
            <p:cNvPr id="19502" name="Line 46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3" name="Line 47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sp>
        <p:nvSpPr>
          <p:cNvPr id="19516" name="Rectangle 60"/>
          <p:cNvSpPr>
            <a:spLocks noChangeArrowheads="1"/>
          </p:cNvSpPr>
          <p:nvPr/>
        </p:nvSpPr>
        <p:spPr bwMode="auto">
          <a:xfrm>
            <a:off x="0" y="5705476"/>
            <a:ext cx="1288125" cy="1152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8" name="Cloud 7"/>
          <p:cNvSpPr/>
          <p:nvPr/>
        </p:nvSpPr>
        <p:spPr bwMode="auto">
          <a:xfrm>
            <a:off x="10224655" y="654627"/>
            <a:ext cx="1278081" cy="1059873"/>
          </a:xfrm>
          <a:prstGeom prst="cloud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3" name="Cloud 72"/>
          <p:cNvSpPr/>
          <p:nvPr/>
        </p:nvSpPr>
        <p:spPr bwMode="auto">
          <a:xfrm>
            <a:off x="7470463" y="2550826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4" name="Cloud 73"/>
          <p:cNvSpPr/>
          <p:nvPr/>
        </p:nvSpPr>
        <p:spPr bwMode="auto">
          <a:xfrm>
            <a:off x="7398700" y="3876388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5" name="Cloud 74"/>
          <p:cNvSpPr/>
          <p:nvPr/>
        </p:nvSpPr>
        <p:spPr bwMode="auto">
          <a:xfrm>
            <a:off x="7470463" y="5295613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6754091" y="2431473"/>
            <a:ext cx="384464" cy="144491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cxnSp>
        <p:nvCxnSpPr>
          <p:cNvPr id="4" name="Straight Connector 3"/>
          <p:cNvCxnSpPr>
            <a:stCxn id="2" idx="0"/>
          </p:cNvCxnSpPr>
          <p:nvPr/>
        </p:nvCxnSpPr>
        <p:spPr bwMode="auto">
          <a:xfrm rot="5400000" flipH="1" flipV="1">
            <a:off x="6783386" y="1867910"/>
            <a:ext cx="726500" cy="400627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Elbow Connector 6"/>
          <p:cNvCxnSpPr/>
          <p:nvPr/>
        </p:nvCxnSpPr>
        <p:spPr bwMode="auto">
          <a:xfrm rot="16200000" flipH="1">
            <a:off x="6903123" y="3881099"/>
            <a:ext cx="1025815" cy="267085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/>
        </p:nvCxnSpPr>
        <p:spPr bwMode="auto">
          <a:xfrm flipH="1">
            <a:off x="7146636" y="3501733"/>
            <a:ext cx="13585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" name="Elbow Connector 12"/>
          <p:cNvCxnSpPr>
            <a:stCxn id="2" idx="2"/>
            <a:endCxn id="75" idx="2"/>
          </p:cNvCxnSpPr>
          <p:nvPr/>
        </p:nvCxnSpPr>
        <p:spPr bwMode="auto">
          <a:xfrm rot="16200000" flipH="1">
            <a:off x="6176669" y="4646042"/>
            <a:ext cx="2070388" cy="531080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>
            <a:endCxn id="2" idx="1"/>
          </p:cNvCxnSpPr>
          <p:nvPr/>
        </p:nvCxnSpPr>
        <p:spPr bwMode="auto">
          <a:xfrm>
            <a:off x="6566165" y="3101975"/>
            <a:ext cx="187926" cy="51956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 flipV="1">
            <a:off x="6557236" y="3112080"/>
            <a:ext cx="213914" cy="837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5" name="TextBox 24"/>
          <p:cNvSpPr txBox="1"/>
          <p:nvPr/>
        </p:nvSpPr>
        <p:spPr>
          <a:xfrm>
            <a:off x="7782108" y="1577443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500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829352" y="3035679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500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782108" y="4373661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500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853871" y="5785139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500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49793" y="2156046"/>
            <a:ext cx="72056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Node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32909" y="3131779"/>
            <a:ext cx="768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N Km</a:t>
            </a:r>
            <a:endParaRPr lang="fi-FI" sz="1400" dirty="0">
              <a:solidFill>
                <a:schemeClr val="tx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2379518" y="1278082"/>
            <a:ext cx="0" cy="508733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9519" name="TextBox 19518"/>
          <p:cNvSpPr txBox="1"/>
          <p:nvPr/>
        </p:nvSpPr>
        <p:spPr>
          <a:xfrm>
            <a:off x="359243" y="3637085"/>
            <a:ext cx="1249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err="1" smtClean="0">
                <a:solidFill>
                  <a:schemeClr val="tx1"/>
                </a:solidFill>
              </a:rPr>
              <a:t>Headend</a:t>
            </a:r>
            <a:endParaRPr lang="fi-FI" sz="18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38055" y="2763759"/>
            <a:ext cx="1558636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accent6"/>
                </a:solidFill>
              </a:rPr>
              <a:t>Fibre </a:t>
            </a:r>
            <a:r>
              <a:rPr lang="en-GB" sz="1400" dirty="0" smtClean="0">
                <a:solidFill>
                  <a:schemeClr val="accent6"/>
                </a:solidFill>
              </a:rPr>
              <a:t>Link</a:t>
            </a:r>
            <a:endParaRPr lang="fi-FI" sz="1400" dirty="0">
              <a:solidFill>
                <a:schemeClr val="accent6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211862" y="2234045"/>
            <a:ext cx="1305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2"/>
                </a:solidFill>
              </a:rPr>
              <a:t>Coaxial Network</a:t>
            </a:r>
            <a:endParaRPr lang="fi-FI" sz="1400" dirty="0">
              <a:solidFill>
                <a:schemeClr val="tx2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123242" y="3719946"/>
            <a:ext cx="1573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chemeClr val="tx2"/>
                </a:solidFill>
              </a:rPr>
              <a:t>Optical – Electrical Gateway and Point of congestion</a:t>
            </a:r>
            <a:endParaRPr lang="fi-FI" sz="1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116819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/>
          <p:cNvSpPr/>
          <p:nvPr/>
        </p:nvSpPr>
        <p:spPr bwMode="auto">
          <a:xfrm>
            <a:off x="7398700" y="1053811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23069" y="690850"/>
            <a:ext cx="4471049" cy="493713"/>
          </a:xfrm>
        </p:spPr>
        <p:txBody>
          <a:bodyPr/>
          <a:lstStyle/>
          <a:p>
            <a:r>
              <a:rPr lang="en-GB" dirty="0" smtClean="0"/>
              <a:t>500 Home Segment/Node</a:t>
            </a:r>
            <a:endParaRPr lang="en-GB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23069" y="6048376"/>
            <a:ext cx="9482931" cy="809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6143097" y="1120775"/>
          <a:ext cx="133971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7" name="VISIO" r:id="rId3" imgW="3249360" imgH="3069360" progId="Visio.Drawing.5">
                  <p:embed/>
                </p:oleObj>
              </mc:Choice>
              <mc:Fallback>
                <p:oleObj name="VISIO" r:id="rId3" imgW="3249360" imgH="3069360" progId="Visio.Drawing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097" y="1120775"/>
                        <a:ext cx="1339718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94310"/>
              </p:ext>
            </p:extLst>
          </p:nvPr>
        </p:nvGraphicFramePr>
        <p:xfrm>
          <a:off x="6143096" y="2514601"/>
          <a:ext cx="1324240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8" name="Visio" r:id="rId5" imgW="3277681" imgH="3097692" progId="Visio.Drawing.11">
                  <p:embed/>
                </p:oleObj>
              </mc:Choice>
              <mc:Fallback>
                <p:oleObj name="Visio" r:id="rId5" imgW="3277681" imgH="30976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096" y="2514601"/>
                        <a:ext cx="1324240" cy="1154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459896"/>
              </p:ext>
            </p:extLst>
          </p:nvPr>
        </p:nvGraphicFramePr>
        <p:xfrm>
          <a:off x="6144816" y="3902075"/>
          <a:ext cx="1341438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9" name="Visio" r:id="rId7" imgW="3277681" imgH="3097692" progId="Visio.Drawing.11">
                  <p:embed/>
                </p:oleObj>
              </mc:Choice>
              <mc:Fallback>
                <p:oleObj name="Visio" r:id="rId7" imgW="3277681" imgH="30976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4816" y="3902075"/>
                        <a:ext cx="1341438" cy="1169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167167"/>
              </p:ext>
            </p:extLst>
          </p:nvPr>
        </p:nvGraphicFramePr>
        <p:xfrm>
          <a:off x="6143096" y="5310188"/>
          <a:ext cx="1332839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0" name="Visio" r:id="rId9" imgW="3277681" imgH="3097692" progId="Visio.Drawing.11">
                  <p:embed/>
                </p:oleObj>
              </mc:Choice>
              <mc:Fallback>
                <p:oleObj name="Visio" r:id="rId9" imgW="3277681" imgH="30976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096" y="5310188"/>
                        <a:ext cx="1332839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189669"/>
              </p:ext>
            </p:extLst>
          </p:nvPr>
        </p:nvGraphicFramePr>
        <p:xfrm>
          <a:off x="464096" y="1282245"/>
          <a:ext cx="4081066" cy="508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1" name="Visio" r:id="rId11" imgW="5178357" imgH="6978231" progId="Visio.Drawing.11">
                  <p:embed/>
                </p:oleObj>
              </mc:Choice>
              <mc:Fallback>
                <p:oleObj name="Visio" r:id="rId11" imgW="5178357" imgH="697823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96" y="1282245"/>
                        <a:ext cx="4081066" cy="508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Line 13"/>
          <p:cNvSpPr>
            <a:spLocks noChangeShapeType="1"/>
          </p:cNvSpPr>
          <p:nvPr/>
        </p:nvSpPr>
        <p:spPr bwMode="auto">
          <a:xfrm flipH="1">
            <a:off x="2130136" y="1704974"/>
            <a:ext cx="4136785" cy="952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 flipH="1">
            <a:off x="2130136" y="3086099"/>
            <a:ext cx="4138505" cy="79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 flipH="1">
            <a:off x="2130135" y="4495799"/>
            <a:ext cx="4135065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 flipH="1">
            <a:off x="2130136" y="5895975"/>
            <a:ext cx="41402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H="1">
            <a:off x="7357269" y="1714500"/>
            <a:ext cx="66126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 flipH="1">
            <a:off x="7348670" y="3101975"/>
            <a:ext cx="73607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 flipH="1">
            <a:off x="7364148" y="4498975"/>
            <a:ext cx="144806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6" name="Line 20"/>
          <p:cNvSpPr>
            <a:spLocks noChangeShapeType="1"/>
          </p:cNvSpPr>
          <p:nvPr/>
        </p:nvSpPr>
        <p:spPr bwMode="auto">
          <a:xfrm flipH="1">
            <a:off x="7346950" y="5902325"/>
            <a:ext cx="96480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grpSp>
        <p:nvGrpSpPr>
          <p:cNvPr id="19492" name="Group 36"/>
          <p:cNvGrpSpPr>
            <a:grpSpLocks/>
          </p:cNvGrpSpPr>
          <p:nvPr/>
        </p:nvGrpSpPr>
        <p:grpSpPr bwMode="auto">
          <a:xfrm>
            <a:off x="6645275" y="1403351"/>
            <a:ext cx="29237" cy="74613"/>
            <a:chOff x="4187" y="881"/>
            <a:chExt cx="18" cy="47"/>
          </a:xfrm>
        </p:grpSpPr>
        <p:sp>
          <p:nvSpPr>
            <p:cNvPr id="19493" name="Line 37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494" name="Line 38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495" name="Group 39"/>
          <p:cNvGrpSpPr>
            <a:grpSpLocks/>
          </p:cNvGrpSpPr>
          <p:nvPr/>
        </p:nvGrpSpPr>
        <p:grpSpPr bwMode="auto">
          <a:xfrm rot="-10800000">
            <a:off x="6547247" y="1744663"/>
            <a:ext cx="27517" cy="74612"/>
            <a:chOff x="4187" y="881"/>
            <a:chExt cx="18" cy="47"/>
          </a:xfrm>
        </p:grpSpPr>
        <p:sp>
          <p:nvSpPr>
            <p:cNvPr id="19496" name="Line 40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497" name="Line 41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498" name="Group 42"/>
          <p:cNvGrpSpPr>
            <a:grpSpLocks/>
          </p:cNvGrpSpPr>
          <p:nvPr/>
        </p:nvGrpSpPr>
        <p:grpSpPr bwMode="auto">
          <a:xfrm>
            <a:off x="6634956" y="2786063"/>
            <a:ext cx="29237" cy="74612"/>
            <a:chOff x="4187" y="881"/>
            <a:chExt cx="18" cy="47"/>
          </a:xfrm>
        </p:grpSpPr>
        <p:sp>
          <p:nvSpPr>
            <p:cNvPr id="19499" name="Line 43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0" name="Line 44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01" name="Group 45"/>
          <p:cNvGrpSpPr>
            <a:grpSpLocks/>
          </p:cNvGrpSpPr>
          <p:nvPr/>
        </p:nvGrpSpPr>
        <p:grpSpPr bwMode="auto">
          <a:xfrm rot="-10800000">
            <a:off x="6536929" y="3127376"/>
            <a:ext cx="29236" cy="74613"/>
            <a:chOff x="4187" y="881"/>
            <a:chExt cx="18" cy="47"/>
          </a:xfrm>
        </p:grpSpPr>
        <p:sp>
          <p:nvSpPr>
            <p:cNvPr id="19502" name="Line 46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3" name="Line 47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04" name="Group 48"/>
          <p:cNvGrpSpPr>
            <a:grpSpLocks/>
          </p:cNvGrpSpPr>
          <p:nvPr/>
        </p:nvGrpSpPr>
        <p:grpSpPr bwMode="auto">
          <a:xfrm>
            <a:off x="6646996" y="4186238"/>
            <a:ext cx="29236" cy="74612"/>
            <a:chOff x="4187" y="881"/>
            <a:chExt cx="18" cy="47"/>
          </a:xfrm>
        </p:grpSpPr>
        <p:sp>
          <p:nvSpPr>
            <p:cNvPr id="19505" name="Line 49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6" name="Line 50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07" name="Group 51"/>
          <p:cNvGrpSpPr>
            <a:grpSpLocks/>
          </p:cNvGrpSpPr>
          <p:nvPr/>
        </p:nvGrpSpPr>
        <p:grpSpPr bwMode="auto">
          <a:xfrm rot="-10800000">
            <a:off x="6548967" y="4527551"/>
            <a:ext cx="27517" cy="74613"/>
            <a:chOff x="4187" y="881"/>
            <a:chExt cx="18" cy="47"/>
          </a:xfrm>
        </p:grpSpPr>
        <p:sp>
          <p:nvSpPr>
            <p:cNvPr id="19508" name="Line 52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9" name="Line 53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10" name="Group 54"/>
          <p:cNvGrpSpPr>
            <a:grpSpLocks/>
          </p:cNvGrpSpPr>
          <p:nvPr/>
        </p:nvGrpSpPr>
        <p:grpSpPr bwMode="auto">
          <a:xfrm>
            <a:off x="6641835" y="5588001"/>
            <a:ext cx="29237" cy="74613"/>
            <a:chOff x="4187" y="881"/>
            <a:chExt cx="18" cy="47"/>
          </a:xfrm>
        </p:grpSpPr>
        <p:sp>
          <p:nvSpPr>
            <p:cNvPr id="19511" name="Line 55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12" name="Line 56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13" name="Group 57"/>
          <p:cNvGrpSpPr>
            <a:grpSpLocks/>
          </p:cNvGrpSpPr>
          <p:nvPr/>
        </p:nvGrpSpPr>
        <p:grpSpPr bwMode="auto">
          <a:xfrm rot="-10800000">
            <a:off x="6542088" y="5929313"/>
            <a:ext cx="29237" cy="74612"/>
            <a:chOff x="4187" y="881"/>
            <a:chExt cx="18" cy="47"/>
          </a:xfrm>
        </p:grpSpPr>
        <p:sp>
          <p:nvSpPr>
            <p:cNvPr id="19514" name="Line 58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15" name="Line 59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sp>
        <p:nvSpPr>
          <p:cNvPr id="19516" name="Rectangle 60"/>
          <p:cNvSpPr>
            <a:spLocks noChangeArrowheads="1"/>
          </p:cNvSpPr>
          <p:nvPr/>
        </p:nvSpPr>
        <p:spPr bwMode="auto">
          <a:xfrm>
            <a:off x="0" y="5705476"/>
            <a:ext cx="1288125" cy="1152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8" name="Cloud 7"/>
          <p:cNvSpPr/>
          <p:nvPr/>
        </p:nvSpPr>
        <p:spPr bwMode="auto">
          <a:xfrm>
            <a:off x="10224655" y="654627"/>
            <a:ext cx="1278081" cy="1059873"/>
          </a:xfrm>
          <a:prstGeom prst="cloud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3" name="Cloud 72"/>
          <p:cNvSpPr/>
          <p:nvPr/>
        </p:nvSpPr>
        <p:spPr bwMode="auto">
          <a:xfrm>
            <a:off x="7470463" y="2550826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4" name="Cloud 73"/>
          <p:cNvSpPr/>
          <p:nvPr/>
        </p:nvSpPr>
        <p:spPr bwMode="auto">
          <a:xfrm>
            <a:off x="7398700" y="3876388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5" name="Cloud 74"/>
          <p:cNvSpPr/>
          <p:nvPr/>
        </p:nvSpPr>
        <p:spPr bwMode="auto">
          <a:xfrm>
            <a:off x="7470463" y="5295613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972811" y="1551084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500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782108" y="2973487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500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716705" y="4373661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500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782108" y="5792887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500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9584" y="3614778"/>
            <a:ext cx="1015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err="1">
                <a:solidFill>
                  <a:schemeClr val="tx1"/>
                </a:solidFill>
              </a:rPr>
              <a:t>Headend</a:t>
            </a:r>
            <a:endParaRPr lang="fi-FI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8243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loud 87"/>
          <p:cNvSpPr/>
          <p:nvPr/>
        </p:nvSpPr>
        <p:spPr bwMode="auto">
          <a:xfrm>
            <a:off x="6342264" y="654628"/>
            <a:ext cx="3456364" cy="6109854"/>
          </a:xfrm>
          <a:prstGeom prst="cloud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Cloud 8"/>
          <p:cNvSpPr/>
          <p:nvPr/>
        </p:nvSpPr>
        <p:spPr bwMode="auto">
          <a:xfrm>
            <a:off x="7398700" y="1053811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23069" y="560098"/>
            <a:ext cx="4741465" cy="493713"/>
          </a:xfrm>
        </p:spPr>
        <p:txBody>
          <a:bodyPr/>
          <a:lstStyle/>
          <a:p>
            <a:r>
              <a:rPr lang="en-GB" dirty="0"/>
              <a:t>5</a:t>
            </a:r>
            <a:r>
              <a:rPr lang="en-GB" dirty="0" smtClean="0"/>
              <a:t>00 Home Segment/Node</a:t>
            </a:r>
            <a:endParaRPr lang="en-GB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23069" y="6048376"/>
            <a:ext cx="9482931" cy="809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160209"/>
              </p:ext>
            </p:extLst>
          </p:nvPr>
        </p:nvGraphicFramePr>
        <p:xfrm>
          <a:off x="5354134" y="2524918"/>
          <a:ext cx="1324240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4" name="Visio" r:id="rId3" imgW="3277681" imgH="3097692" progId="Visio.Drawing.11">
                  <p:embed/>
                </p:oleObj>
              </mc:Choice>
              <mc:Fallback>
                <p:oleObj name="Visio" r:id="rId3" imgW="3277681" imgH="30976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4134" y="2524918"/>
                        <a:ext cx="1324240" cy="1154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373728"/>
              </p:ext>
            </p:extLst>
          </p:nvPr>
        </p:nvGraphicFramePr>
        <p:xfrm>
          <a:off x="464096" y="1282245"/>
          <a:ext cx="4081066" cy="508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5" name="Visio" r:id="rId5" imgW="5178357" imgH="6978231" progId="Visio.Drawing.11">
                  <p:embed/>
                </p:oleObj>
              </mc:Choice>
              <mc:Fallback>
                <p:oleObj name="Visio" r:id="rId5" imgW="5178357" imgH="697823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96" y="1282245"/>
                        <a:ext cx="4081066" cy="508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Line 13"/>
          <p:cNvSpPr>
            <a:spLocks noChangeShapeType="1"/>
          </p:cNvSpPr>
          <p:nvPr/>
        </p:nvSpPr>
        <p:spPr bwMode="auto">
          <a:xfrm flipH="1">
            <a:off x="2130136" y="1704974"/>
            <a:ext cx="4136785" cy="952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 flipH="1">
            <a:off x="2130136" y="3094036"/>
            <a:ext cx="328352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 flipH="1">
            <a:off x="2130135" y="4495799"/>
            <a:ext cx="4135065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 flipH="1">
            <a:off x="2130136" y="5895975"/>
            <a:ext cx="41402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H="1">
            <a:off x="7357269" y="1714500"/>
            <a:ext cx="19230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 flipH="1">
            <a:off x="7146635" y="3101975"/>
            <a:ext cx="93810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 flipH="1">
            <a:off x="7364148" y="4498975"/>
            <a:ext cx="144806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6" name="Line 20"/>
          <p:cNvSpPr>
            <a:spLocks noChangeShapeType="1"/>
          </p:cNvSpPr>
          <p:nvPr/>
        </p:nvSpPr>
        <p:spPr bwMode="auto">
          <a:xfrm flipH="1">
            <a:off x="7346950" y="5902325"/>
            <a:ext cx="96480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6266921" y="2849563"/>
            <a:ext cx="75342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700" b="1" dirty="0" smtClean="0"/>
              <a:t>M</a:t>
            </a:r>
            <a:endParaRPr lang="en-GB" b="1" dirty="0"/>
          </a:p>
        </p:txBody>
      </p:sp>
      <p:grpSp>
        <p:nvGrpSpPr>
          <p:cNvPr id="19498" name="Group 42"/>
          <p:cNvGrpSpPr>
            <a:grpSpLocks/>
          </p:cNvGrpSpPr>
          <p:nvPr/>
        </p:nvGrpSpPr>
        <p:grpSpPr bwMode="auto">
          <a:xfrm>
            <a:off x="6634956" y="2786063"/>
            <a:ext cx="29237" cy="74612"/>
            <a:chOff x="4187" y="881"/>
            <a:chExt cx="18" cy="47"/>
          </a:xfrm>
        </p:grpSpPr>
        <p:sp>
          <p:nvSpPr>
            <p:cNvPr id="19499" name="Line 43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0" name="Line 44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01" name="Group 45"/>
          <p:cNvGrpSpPr>
            <a:grpSpLocks/>
          </p:cNvGrpSpPr>
          <p:nvPr/>
        </p:nvGrpSpPr>
        <p:grpSpPr bwMode="auto">
          <a:xfrm rot="-10800000">
            <a:off x="6536929" y="3127376"/>
            <a:ext cx="29236" cy="74613"/>
            <a:chOff x="4187" y="881"/>
            <a:chExt cx="18" cy="47"/>
          </a:xfrm>
        </p:grpSpPr>
        <p:sp>
          <p:nvSpPr>
            <p:cNvPr id="19502" name="Line 46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3" name="Line 47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sp>
        <p:nvSpPr>
          <p:cNvPr id="19516" name="Rectangle 60"/>
          <p:cNvSpPr>
            <a:spLocks noChangeArrowheads="1"/>
          </p:cNvSpPr>
          <p:nvPr/>
        </p:nvSpPr>
        <p:spPr bwMode="auto">
          <a:xfrm>
            <a:off x="0" y="5705476"/>
            <a:ext cx="1288125" cy="1152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8" name="Cloud 7"/>
          <p:cNvSpPr/>
          <p:nvPr/>
        </p:nvSpPr>
        <p:spPr bwMode="auto">
          <a:xfrm>
            <a:off x="10224655" y="654627"/>
            <a:ext cx="1278081" cy="1059873"/>
          </a:xfrm>
          <a:prstGeom prst="cloud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3" name="Cloud 72"/>
          <p:cNvSpPr/>
          <p:nvPr/>
        </p:nvSpPr>
        <p:spPr bwMode="auto">
          <a:xfrm>
            <a:off x="7470463" y="2550826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4" name="Cloud 73"/>
          <p:cNvSpPr/>
          <p:nvPr/>
        </p:nvSpPr>
        <p:spPr bwMode="auto">
          <a:xfrm>
            <a:off x="7398700" y="3876388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5" name="Cloud 74"/>
          <p:cNvSpPr/>
          <p:nvPr/>
        </p:nvSpPr>
        <p:spPr bwMode="auto">
          <a:xfrm>
            <a:off x="7470463" y="5295613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6754091" y="2431473"/>
            <a:ext cx="384464" cy="144491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cxnSp>
        <p:nvCxnSpPr>
          <p:cNvPr id="4" name="Straight Connector 3"/>
          <p:cNvCxnSpPr>
            <a:stCxn id="2" idx="0"/>
          </p:cNvCxnSpPr>
          <p:nvPr/>
        </p:nvCxnSpPr>
        <p:spPr bwMode="auto">
          <a:xfrm rot="5400000" flipH="1" flipV="1">
            <a:off x="6783386" y="1867910"/>
            <a:ext cx="726500" cy="400627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7" name="Elbow Connector 6"/>
          <p:cNvCxnSpPr/>
          <p:nvPr/>
        </p:nvCxnSpPr>
        <p:spPr bwMode="auto">
          <a:xfrm rot="16200000" flipH="1">
            <a:off x="6903123" y="3881099"/>
            <a:ext cx="1025815" cy="267085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/>
        </p:nvCxnSpPr>
        <p:spPr bwMode="auto">
          <a:xfrm flipH="1">
            <a:off x="7146636" y="3501733"/>
            <a:ext cx="13585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" name="Elbow Connector 12"/>
          <p:cNvCxnSpPr>
            <a:stCxn id="2" idx="2"/>
            <a:endCxn id="75" idx="2"/>
          </p:cNvCxnSpPr>
          <p:nvPr/>
        </p:nvCxnSpPr>
        <p:spPr bwMode="auto">
          <a:xfrm rot="16200000" flipH="1">
            <a:off x="6176669" y="4646042"/>
            <a:ext cx="2070388" cy="531080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>
            <a:endCxn id="2" idx="1"/>
          </p:cNvCxnSpPr>
          <p:nvPr/>
        </p:nvCxnSpPr>
        <p:spPr bwMode="auto">
          <a:xfrm>
            <a:off x="6566165" y="3101975"/>
            <a:ext cx="187926" cy="51956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" name="Straight Connector 18"/>
          <p:cNvCxnSpPr/>
          <p:nvPr/>
        </p:nvCxnSpPr>
        <p:spPr bwMode="auto">
          <a:xfrm flipV="1">
            <a:off x="6557236" y="3112080"/>
            <a:ext cx="213914" cy="837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5" name="TextBox 24"/>
          <p:cNvSpPr txBox="1"/>
          <p:nvPr/>
        </p:nvSpPr>
        <p:spPr>
          <a:xfrm>
            <a:off x="7782108" y="1577443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150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829352" y="3035679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1</a:t>
            </a:r>
            <a:r>
              <a:rPr lang="en-GB" sz="1400" dirty="0" smtClean="0">
                <a:solidFill>
                  <a:schemeClr val="tx1"/>
                </a:solidFill>
              </a:rPr>
              <a:t>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782108" y="4373661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1</a:t>
            </a:r>
            <a:r>
              <a:rPr lang="en-GB" sz="1400" dirty="0">
                <a:solidFill>
                  <a:schemeClr val="tx1"/>
                </a:solidFill>
              </a:rPr>
              <a:t>2</a:t>
            </a:r>
            <a:r>
              <a:rPr lang="en-GB" sz="1400" dirty="0" smtClean="0">
                <a:solidFill>
                  <a:schemeClr val="tx1"/>
                </a:solidFill>
              </a:rPr>
              <a:t>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853871" y="5785139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1</a:t>
            </a:r>
            <a:r>
              <a:rPr lang="en-GB" sz="1400" dirty="0" smtClean="0">
                <a:solidFill>
                  <a:schemeClr val="tx1"/>
                </a:solidFill>
              </a:rPr>
              <a:t>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49793" y="2156046"/>
            <a:ext cx="72056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Node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32909" y="3131779"/>
            <a:ext cx="768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N Km</a:t>
            </a:r>
            <a:endParaRPr lang="fi-FI" sz="1400" dirty="0">
              <a:solidFill>
                <a:schemeClr val="tx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2379518" y="1278082"/>
            <a:ext cx="0" cy="508733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9519" name="TextBox 19518"/>
          <p:cNvSpPr txBox="1"/>
          <p:nvPr/>
        </p:nvSpPr>
        <p:spPr>
          <a:xfrm>
            <a:off x="359243" y="3637085"/>
            <a:ext cx="1249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err="1" smtClean="0">
                <a:solidFill>
                  <a:schemeClr val="tx1"/>
                </a:solidFill>
              </a:rPr>
              <a:t>Headend</a:t>
            </a:r>
            <a:endParaRPr lang="fi-FI" sz="18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38055" y="2763759"/>
            <a:ext cx="1558636" cy="30777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accent6"/>
                </a:solidFill>
              </a:rPr>
              <a:t>Fibre Network</a:t>
            </a:r>
            <a:endParaRPr lang="fi-FI" sz="1400" dirty="0">
              <a:solidFill>
                <a:schemeClr val="accent6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211862" y="2234045"/>
            <a:ext cx="1305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2"/>
                </a:solidFill>
              </a:rPr>
              <a:t>Coaxial Network</a:t>
            </a:r>
            <a:endParaRPr lang="fi-FI" sz="1400" dirty="0">
              <a:solidFill>
                <a:schemeClr val="tx2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123242" y="3719946"/>
            <a:ext cx="1573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chemeClr val="tx2"/>
                </a:solidFill>
              </a:rPr>
              <a:t>Optical – Electrical Gateway and Point of congestion</a:t>
            </a:r>
            <a:endParaRPr lang="fi-FI" sz="1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5678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8"/>
          <p:cNvSpPr/>
          <p:nvPr/>
        </p:nvSpPr>
        <p:spPr bwMode="auto">
          <a:xfrm>
            <a:off x="7398700" y="1053811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23069" y="690850"/>
            <a:ext cx="4471049" cy="493713"/>
          </a:xfrm>
        </p:spPr>
        <p:txBody>
          <a:bodyPr/>
          <a:lstStyle/>
          <a:p>
            <a:r>
              <a:rPr lang="en-GB" dirty="0" smtClean="0"/>
              <a:t>12</a:t>
            </a:r>
            <a:r>
              <a:rPr lang="en-GB" dirty="0"/>
              <a:t>5</a:t>
            </a:r>
            <a:r>
              <a:rPr lang="en-GB" dirty="0" smtClean="0"/>
              <a:t> </a:t>
            </a:r>
            <a:r>
              <a:rPr lang="en-GB" dirty="0" smtClean="0"/>
              <a:t>Home Segment/Node</a:t>
            </a:r>
            <a:endParaRPr lang="en-GB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23069" y="6048376"/>
            <a:ext cx="9482931" cy="809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6143097" y="1120775"/>
          <a:ext cx="133971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5" name="VISIO" r:id="rId3" imgW="3249360" imgH="3069360" progId="Visio.Drawing.5">
                  <p:embed/>
                </p:oleObj>
              </mc:Choice>
              <mc:Fallback>
                <p:oleObj name="VISIO" r:id="rId3" imgW="3249360" imgH="3069360" progId="Visio.Drawing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097" y="1120775"/>
                        <a:ext cx="1339718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014474"/>
              </p:ext>
            </p:extLst>
          </p:nvPr>
        </p:nvGraphicFramePr>
        <p:xfrm>
          <a:off x="6143096" y="2514601"/>
          <a:ext cx="1324240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6" name="Visio" r:id="rId5" imgW="3277681" imgH="3097692" progId="Visio.Drawing.11">
                  <p:embed/>
                </p:oleObj>
              </mc:Choice>
              <mc:Fallback>
                <p:oleObj name="Visio" r:id="rId5" imgW="3277681" imgH="30976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096" y="2514601"/>
                        <a:ext cx="1324240" cy="1154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175303"/>
              </p:ext>
            </p:extLst>
          </p:nvPr>
        </p:nvGraphicFramePr>
        <p:xfrm>
          <a:off x="6144816" y="3902075"/>
          <a:ext cx="1341438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7" name="Visio" r:id="rId7" imgW="3277681" imgH="3097692" progId="Visio.Drawing.11">
                  <p:embed/>
                </p:oleObj>
              </mc:Choice>
              <mc:Fallback>
                <p:oleObj name="Visio" r:id="rId7" imgW="3277681" imgH="30976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4816" y="3902075"/>
                        <a:ext cx="1341438" cy="1169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762782"/>
              </p:ext>
            </p:extLst>
          </p:nvPr>
        </p:nvGraphicFramePr>
        <p:xfrm>
          <a:off x="6143096" y="5310188"/>
          <a:ext cx="1332839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8" name="Visio" r:id="rId9" imgW="3277681" imgH="3097692" progId="Visio.Drawing.11">
                  <p:embed/>
                </p:oleObj>
              </mc:Choice>
              <mc:Fallback>
                <p:oleObj name="Visio" r:id="rId9" imgW="3277681" imgH="309769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096" y="5310188"/>
                        <a:ext cx="1332839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896181"/>
              </p:ext>
            </p:extLst>
          </p:nvPr>
        </p:nvGraphicFramePr>
        <p:xfrm>
          <a:off x="464096" y="1282245"/>
          <a:ext cx="4081066" cy="508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9" name="Visio" r:id="rId11" imgW="5178357" imgH="6978231" progId="Visio.Drawing.11">
                  <p:embed/>
                </p:oleObj>
              </mc:Choice>
              <mc:Fallback>
                <p:oleObj name="Visio" r:id="rId11" imgW="5178357" imgH="697823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96" y="1282245"/>
                        <a:ext cx="4081066" cy="508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Line 13"/>
          <p:cNvSpPr>
            <a:spLocks noChangeShapeType="1"/>
          </p:cNvSpPr>
          <p:nvPr/>
        </p:nvSpPr>
        <p:spPr bwMode="auto">
          <a:xfrm flipH="1">
            <a:off x="2130136" y="1704974"/>
            <a:ext cx="4136785" cy="952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 flipH="1">
            <a:off x="2130136" y="3086099"/>
            <a:ext cx="4138505" cy="79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 flipH="1">
            <a:off x="2130135" y="4495799"/>
            <a:ext cx="4135065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 flipH="1">
            <a:off x="2130136" y="5895975"/>
            <a:ext cx="41402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H="1">
            <a:off x="7357269" y="1714500"/>
            <a:ext cx="66126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 flipH="1">
            <a:off x="7348670" y="3101975"/>
            <a:ext cx="73607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 flipH="1">
            <a:off x="7364148" y="4498975"/>
            <a:ext cx="144806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19476" name="Line 20"/>
          <p:cNvSpPr>
            <a:spLocks noChangeShapeType="1"/>
          </p:cNvSpPr>
          <p:nvPr/>
        </p:nvSpPr>
        <p:spPr bwMode="auto">
          <a:xfrm flipH="1">
            <a:off x="7346950" y="5902325"/>
            <a:ext cx="96480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grpSp>
        <p:nvGrpSpPr>
          <p:cNvPr id="19492" name="Group 36"/>
          <p:cNvGrpSpPr>
            <a:grpSpLocks/>
          </p:cNvGrpSpPr>
          <p:nvPr/>
        </p:nvGrpSpPr>
        <p:grpSpPr bwMode="auto">
          <a:xfrm>
            <a:off x="6645275" y="1403351"/>
            <a:ext cx="29237" cy="74613"/>
            <a:chOff x="4187" y="881"/>
            <a:chExt cx="18" cy="47"/>
          </a:xfrm>
        </p:grpSpPr>
        <p:sp>
          <p:nvSpPr>
            <p:cNvPr id="19493" name="Line 37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494" name="Line 38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495" name="Group 39"/>
          <p:cNvGrpSpPr>
            <a:grpSpLocks/>
          </p:cNvGrpSpPr>
          <p:nvPr/>
        </p:nvGrpSpPr>
        <p:grpSpPr bwMode="auto">
          <a:xfrm rot="-10800000">
            <a:off x="6547247" y="1744663"/>
            <a:ext cx="27517" cy="74612"/>
            <a:chOff x="4187" y="881"/>
            <a:chExt cx="18" cy="47"/>
          </a:xfrm>
        </p:grpSpPr>
        <p:sp>
          <p:nvSpPr>
            <p:cNvPr id="19496" name="Line 40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497" name="Line 41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498" name="Group 42"/>
          <p:cNvGrpSpPr>
            <a:grpSpLocks/>
          </p:cNvGrpSpPr>
          <p:nvPr/>
        </p:nvGrpSpPr>
        <p:grpSpPr bwMode="auto">
          <a:xfrm>
            <a:off x="6634956" y="2786063"/>
            <a:ext cx="29237" cy="74612"/>
            <a:chOff x="4187" y="881"/>
            <a:chExt cx="18" cy="47"/>
          </a:xfrm>
        </p:grpSpPr>
        <p:sp>
          <p:nvSpPr>
            <p:cNvPr id="19499" name="Line 43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0" name="Line 44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01" name="Group 45"/>
          <p:cNvGrpSpPr>
            <a:grpSpLocks/>
          </p:cNvGrpSpPr>
          <p:nvPr/>
        </p:nvGrpSpPr>
        <p:grpSpPr bwMode="auto">
          <a:xfrm rot="-10800000">
            <a:off x="6536929" y="3127376"/>
            <a:ext cx="29236" cy="74613"/>
            <a:chOff x="4187" y="881"/>
            <a:chExt cx="18" cy="47"/>
          </a:xfrm>
        </p:grpSpPr>
        <p:sp>
          <p:nvSpPr>
            <p:cNvPr id="19502" name="Line 46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3" name="Line 47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04" name="Group 48"/>
          <p:cNvGrpSpPr>
            <a:grpSpLocks/>
          </p:cNvGrpSpPr>
          <p:nvPr/>
        </p:nvGrpSpPr>
        <p:grpSpPr bwMode="auto">
          <a:xfrm>
            <a:off x="6646996" y="4186238"/>
            <a:ext cx="29236" cy="74612"/>
            <a:chOff x="4187" y="881"/>
            <a:chExt cx="18" cy="47"/>
          </a:xfrm>
        </p:grpSpPr>
        <p:sp>
          <p:nvSpPr>
            <p:cNvPr id="19505" name="Line 49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6" name="Line 50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07" name="Group 51"/>
          <p:cNvGrpSpPr>
            <a:grpSpLocks/>
          </p:cNvGrpSpPr>
          <p:nvPr/>
        </p:nvGrpSpPr>
        <p:grpSpPr bwMode="auto">
          <a:xfrm rot="-10800000">
            <a:off x="6548967" y="4527551"/>
            <a:ext cx="27517" cy="74613"/>
            <a:chOff x="4187" y="881"/>
            <a:chExt cx="18" cy="47"/>
          </a:xfrm>
        </p:grpSpPr>
        <p:sp>
          <p:nvSpPr>
            <p:cNvPr id="19508" name="Line 52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09" name="Line 53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10" name="Group 54"/>
          <p:cNvGrpSpPr>
            <a:grpSpLocks/>
          </p:cNvGrpSpPr>
          <p:nvPr/>
        </p:nvGrpSpPr>
        <p:grpSpPr bwMode="auto">
          <a:xfrm>
            <a:off x="6641835" y="5588001"/>
            <a:ext cx="29237" cy="74613"/>
            <a:chOff x="4187" y="881"/>
            <a:chExt cx="18" cy="47"/>
          </a:xfrm>
        </p:grpSpPr>
        <p:sp>
          <p:nvSpPr>
            <p:cNvPr id="19511" name="Line 55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12" name="Line 56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grpSp>
        <p:nvGrpSpPr>
          <p:cNvPr id="19513" name="Group 57"/>
          <p:cNvGrpSpPr>
            <a:grpSpLocks/>
          </p:cNvGrpSpPr>
          <p:nvPr/>
        </p:nvGrpSpPr>
        <p:grpSpPr bwMode="auto">
          <a:xfrm rot="-10800000">
            <a:off x="6542088" y="5929313"/>
            <a:ext cx="29237" cy="74612"/>
            <a:chOff x="4187" y="881"/>
            <a:chExt cx="18" cy="47"/>
          </a:xfrm>
        </p:grpSpPr>
        <p:sp>
          <p:nvSpPr>
            <p:cNvPr id="19514" name="Line 58"/>
            <p:cNvSpPr>
              <a:spLocks noChangeShapeType="1"/>
            </p:cNvSpPr>
            <p:nvPr/>
          </p:nvSpPr>
          <p:spPr bwMode="auto">
            <a:xfrm>
              <a:off x="4187" y="881"/>
              <a:ext cx="18" cy="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  <p:sp>
          <p:nvSpPr>
            <p:cNvPr id="19515" name="Line 59"/>
            <p:cNvSpPr>
              <a:spLocks noChangeShapeType="1"/>
            </p:cNvSpPr>
            <p:nvPr/>
          </p:nvSpPr>
          <p:spPr bwMode="auto">
            <a:xfrm flipH="1">
              <a:off x="4187" y="906"/>
              <a:ext cx="16" cy="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fi-FI"/>
            </a:p>
          </p:txBody>
        </p:sp>
      </p:grpSp>
      <p:sp>
        <p:nvSpPr>
          <p:cNvPr id="19516" name="Rectangle 60"/>
          <p:cNvSpPr>
            <a:spLocks noChangeArrowheads="1"/>
          </p:cNvSpPr>
          <p:nvPr/>
        </p:nvSpPr>
        <p:spPr bwMode="auto">
          <a:xfrm>
            <a:off x="0" y="5705476"/>
            <a:ext cx="1288125" cy="1152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fi-FI"/>
          </a:p>
        </p:txBody>
      </p:sp>
      <p:sp>
        <p:nvSpPr>
          <p:cNvPr id="8" name="Cloud 7"/>
          <p:cNvSpPr/>
          <p:nvPr/>
        </p:nvSpPr>
        <p:spPr bwMode="auto">
          <a:xfrm>
            <a:off x="10224655" y="654627"/>
            <a:ext cx="1278081" cy="1059873"/>
          </a:xfrm>
          <a:prstGeom prst="cloud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3" name="Cloud 72"/>
          <p:cNvSpPr/>
          <p:nvPr/>
        </p:nvSpPr>
        <p:spPr bwMode="auto">
          <a:xfrm>
            <a:off x="7470463" y="2550826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4" name="Cloud 73"/>
          <p:cNvSpPr/>
          <p:nvPr/>
        </p:nvSpPr>
        <p:spPr bwMode="auto">
          <a:xfrm>
            <a:off x="7398700" y="3876388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5" name="Cloud 74"/>
          <p:cNvSpPr/>
          <p:nvPr/>
        </p:nvSpPr>
        <p:spPr bwMode="auto">
          <a:xfrm>
            <a:off x="7470463" y="5295613"/>
            <a:ext cx="2237329" cy="1302325"/>
          </a:xfrm>
          <a:prstGeom prst="cloud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1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972811" y="1551084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150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782108" y="2973487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/>
                </a:solidFill>
              </a:rPr>
              <a:t>120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716705" y="4373661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1</a:t>
            </a:r>
            <a:r>
              <a:rPr lang="en-GB" sz="1400" dirty="0" smtClean="0">
                <a:solidFill>
                  <a:schemeClr val="tx1"/>
                </a:solidFill>
              </a:rPr>
              <a:t>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782108" y="5792887"/>
            <a:ext cx="147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1</a:t>
            </a:r>
            <a:r>
              <a:rPr lang="en-GB" sz="1400" dirty="0" smtClean="0">
                <a:solidFill>
                  <a:schemeClr val="tx1"/>
                </a:solidFill>
              </a:rPr>
              <a:t>00 homes</a:t>
            </a:r>
            <a:endParaRPr lang="fi-FI" sz="14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3069" y="3641026"/>
            <a:ext cx="1015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err="1">
                <a:solidFill>
                  <a:schemeClr val="tx1"/>
                </a:solidFill>
              </a:rPr>
              <a:t>Headend</a:t>
            </a:r>
            <a:endParaRPr lang="fi-FI" sz="1600" dirty="0">
              <a:solidFill>
                <a:schemeClr val="tx1"/>
              </a:solidFill>
            </a:endParaRPr>
          </a:p>
        </p:txBody>
      </p:sp>
      <p:pic>
        <p:nvPicPr>
          <p:cNvPr id="8274" name="Picture 8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89" y="5839822"/>
            <a:ext cx="549671" cy="26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790960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42950" y="609600"/>
            <a:ext cx="8420100" cy="450273"/>
          </a:xfrm>
        </p:spPr>
        <p:txBody>
          <a:bodyPr/>
          <a:lstStyle/>
          <a:p>
            <a:r>
              <a:rPr lang="en-GB" dirty="0">
                <a:latin typeface="Arial" pitchFamily="34" charset="0"/>
              </a:rPr>
              <a:t>Fibre node </a:t>
            </a:r>
            <a:r>
              <a:rPr lang="en-GB" dirty="0" smtClean="0">
                <a:latin typeface="Arial" pitchFamily="34" charset="0"/>
              </a:rPr>
              <a:t>platforms</a:t>
            </a:r>
            <a:endParaRPr lang="en-GB" dirty="0"/>
          </a:p>
        </p:txBody>
      </p:sp>
      <p:graphicFrame>
        <p:nvGraphicFramePr>
          <p:cNvPr id="86019" name="Object 1027"/>
          <p:cNvGraphicFramePr>
            <a:graphicFrameLocks noChangeAspect="1"/>
          </p:cNvGraphicFramePr>
          <p:nvPr/>
        </p:nvGraphicFramePr>
        <p:xfrm>
          <a:off x="2667000" y="1066800"/>
          <a:ext cx="4746625" cy="495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Artwork" r:id="rId4" imgW="5552381" imgH="5800000" progId="Adobe.Illustrator.7">
                  <p:embed/>
                </p:oleObj>
              </mc:Choice>
              <mc:Fallback>
                <p:oleObj name="Artwork" r:id="rId4" imgW="5552381" imgH="5800000" progId="Adobe.Illustrator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066800"/>
                        <a:ext cx="4746625" cy="4957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0" name="Text Box 1028"/>
          <p:cNvSpPr txBox="1">
            <a:spLocks noChangeArrowheads="1"/>
          </p:cNvSpPr>
          <p:nvPr/>
        </p:nvSpPr>
        <p:spPr bwMode="auto">
          <a:xfrm>
            <a:off x="5562600" y="2362200"/>
            <a:ext cx="32321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</a:rPr>
              <a:t>Fully modular node with full </a:t>
            </a:r>
            <a:br>
              <a:rPr lang="en-GB" sz="1600" b="1" dirty="0">
                <a:solidFill>
                  <a:schemeClr val="tx1"/>
                </a:solidFill>
              </a:rPr>
            </a:br>
            <a:r>
              <a:rPr lang="en-GB" sz="1600" b="1" dirty="0">
                <a:solidFill>
                  <a:schemeClr val="tx1"/>
                </a:solidFill>
              </a:rPr>
              <a:t>functionality and 4 active outputs</a:t>
            </a:r>
          </a:p>
        </p:txBody>
      </p:sp>
      <p:sp>
        <p:nvSpPr>
          <p:cNvPr id="86021" name="Text Box 1029"/>
          <p:cNvSpPr txBox="1">
            <a:spLocks noChangeArrowheads="1"/>
          </p:cNvSpPr>
          <p:nvPr/>
        </p:nvSpPr>
        <p:spPr bwMode="auto">
          <a:xfrm>
            <a:off x="6629400" y="4876800"/>
            <a:ext cx="187483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</a:rPr>
              <a:t>Compact node with</a:t>
            </a:r>
          </a:p>
          <a:p>
            <a:r>
              <a:rPr lang="en-GB" sz="1600" b="1" dirty="0">
                <a:solidFill>
                  <a:schemeClr val="tx1"/>
                </a:solidFill>
              </a:rPr>
              <a:t> basic functionality</a:t>
            </a:r>
          </a:p>
        </p:txBody>
      </p:sp>
      <p:sp>
        <p:nvSpPr>
          <p:cNvPr id="86022" name="Text Box 1030"/>
          <p:cNvSpPr txBox="1">
            <a:spLocks noChangeArrowheads="1"/>
          </p:cNvSpPr>
          <p:nvPr/>
        </p:nvSpPr>
        <p:spPr bwMode="auto">
          <a:xfrm>
            <a:off x="6858000" y="5638800"/>
            <a:ext cx="106920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600" b="1" dirty="0" smtClean="0">
                <a:solidFill>
                  <a:schemeClr val="tx1"/>
                </a:solidFill>
              </a:rPr>
              <a:t>FTTH </a:t>
            </a:r>
            <a:r>
              <a:rPr lang="en-GB" sz="1600" b="1" dirty="0">
                <a:solidFill>
                  <a:schemeClr val="tx1"/>
                </a:solidFill>
              </a:rPr>
              <a:t>node</a:t>
            </a:r>
          </a:p>
        </p:txBody>
      </p:sp>
      <p:sp>
        <p:nvSpPr>
          <p:cNvPr id="86023" name="Text Box 1031"/>
          <p:cNvSpPr txBox="1">
            <a:spLocks noChangeArrowheads="1"/>
          </p:cNvSpPr>
          <p:nvPr/>
        </p:nvSpPr>
        <p:spPr bwMode="auto">
          <a:xfrm>
            <a:off x="4724400" y="2438400"/>
            <a:ext cx="4159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600" b="1"/>
              <a:t>BXX</a:t>
            </a:r>
          </a:p>
        </p:txBody>
      </p:sp>
      <p:sp>
        <p:nvSpPr>
          <p:cNvPr id="86024" name="Text Box 1032"/>
          <p:cNvSpPr txBox="1">
            <a:spLocks noChangeArrowheads="1"/>
          </p:cNvSpPr>
          <p:nvPr/>
        </p:nvSpPr>
        <p:spPr bwMode="auto">
          <a:xfrm>
            <a:off x="4648199" y="3919538"/>
            <a:ext cx="7502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600" b="1" dirty="0">
                <a:solidFill>
                  <a:srgbClr val="A80404"/>
                </a:solidFill>
              </a:rPr>
              <a:t>AC8000</a:t>
            </a:r>
            <a:endParaRPr lang="en-GB" sz="1600" b="1" dirty="0"/>
          </a:p>
        </p:txBody>
      </p:sp>
      <p:sp>
        <p:nvSpPr>
          <p:cNvPr id="86025" name="Text Box 1033"/>
          <p:cNvSpPr txBox="1">
            <a:spLocks noChangeArrowheads="1"/>
          </p:cNvSpPr>
          <p:nvPr/>
        </p:nvSpPr>
        <p:spPr bwMode="auto">
          <a:xfrm>
            <a:off x="4648200" y="4953000"/>
            <a:ext cx="76142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600" b="1" dirty="0" smtClean="0">
                <a:solidFill>
                  <a:schemeClr val="accent1">
                    <a:lumMod val="75000"/>
                  </a:schemeClr>
                </a:solidFill>
              </a:rPr>
              <a:t>CXE800</a:t>
            </a:r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6026" name="Text Box 1034"/>
          <p:cNvSpPr txBox="1">
            <a:spLocks noChangeArrowheads="1"/>
          </p:cNvSpPr>
          <p:nvPr/>
        </p:nvSpPr>
        <p:spPr bwMode="auto">
          <a:xfrm>
            <a:off x="4648200" y="5638800"/>
            <a:ext cx="7502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600" b="1" dirty="0" smtClean="0">
                <a:solidFill>
                  <a:schemeClr val="accent1">
                    <a:lumMod val="75000"/>
                  </a:schemeClr>
                </a:solidFill>
              </a:rPr>
              <a:t>RN1000</a:t>
            </a:r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6027" name="Text Box 1035"/>
          <p:cNvSpPr txBox="1">
            <a:spLocks noChangeArrowheads="1"/>
          </p:cNvSpPr>
          <p:nvPr/>
        </p:nvSpPr>
        <p:spPr bwMode="auto">
          <a:xfrm>
            <a:off x="6172200" y="3581400"/>
            <a:ext cx="20447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</a:rPr>
              <a:t>Compact node with 2</a:t>
            </a:r>
          </a:p>
          <a:p>
            <a:r>
              <a:rPr lang="en-GB" sz="1600" b="1" dirty="0">
                <a:solidFill>
                  <a:schemeClr val="tx1"/>
                </a:solidFill>
              </a:rPr>
              <a:t> active outputs and</a:t>
            </a:r>
          </a:p>
          <a:p>
            <a:r>
              <a:rPr lang="en-GB" sz="1600" b="1" dirty="0">
                <a:solidFill>
                  <a:schemeClr val="tx1"/>
                </a:solidFill>
              </a:rPr>
              <a:t>  high modularity</a:t>
            </a:r>
          </a:p>
        </p:txBody>
      </p:sp>
    </p:spTree>
    <p:extLst>
      <p:ext uri="{BB962C8B-B14F-4D97-AF65-F5344CB8AC3E}">
        <p14:creationId xmlns:p14="http://schemas.microsoft.com/office/powerpoint/2010/main" val="83225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utoUpdateAnimBg="0"/>
      <p:bldP spid="86021" grpId="0" autoUpdateAnimBg="0"/>
      <p:bldP spid="86022" grpId="0" autoUpdateAnimBg="0"/>
      <p:bldP spid="86023" grpId="0" autoUpdateAnimBg="0"/>
      <p:bldP spid="86024" grpId="0" autoUpdateAnimBg="0"/>
      <p:bldP spid="86025" grpId="0" autoUpdateAnimBg="0"/>
      <p:bldP spid="86026" grpId="0" autoUpdateAnimBg="0"/>
      <p:bldP spid="86027" grpId="0" autoUpdateAnimBg="0"/>
    </p:bldLst>
  </p:timing>
</p:sld>
</file>

<file path=ppt/theme/theme1.xml><?xml version="1.0" encoding="utf-8"?>
<a:theme xmlns:a="http://schemas.openxmlformats.org/drawingml/2006/main" name="Teleste_template">
  <a:themeElements>
    <a:clrScheme name="Teleste_template 1">
      <a:dk1>
        <a:srgbClr val="3F3F3F"/>
      </a:dk1>
      <a:lt1>
        <a:srgbClr val="FFFFFF"/>
      </a:lt1>
      <a:dk2>
        <a:srgbClr val="FF5F00"/>
      </a:dk2>
      <a:lt2>
        <a:srgbClr val="CDCDCD"/>
      </a:lt2>
      <a:accent1>
        <a:srgbClr val="BEE6FF"/>
      </a:accent1>
      <a:accent2>
        <a:srgbClr val="82CDFF"/>
      </a:accent2>
      <a:accent3>
        <a:srgbClr val="FFFFFF"/>
      </a:accent3>
      <a:accent4>
        <a:srgbClr val="343434"/>
      </a:accent4>
      <a:accent5>
        <a:srgbClr val="DBF0FF"/>
      </a:accent5>
      <a:accent6>
        <a:srgbClr val="75BAE7"/>
      </a:accent6>
      <a:hlink>
        <a:srgbClr val="0F7DD7"/>
      </a:hlink>
      <a:folHlink>
        <a:srgbClr val="FF5F00"/>
      </a:folHlink>
    </a:clrScheme>
    <a:fontScheme name="Teleste_templat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i-FI" sz="11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i-FI" sz="11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Teleste_template 1">
        <a:dk1>
          <a:srgbClr val="3F3F3F"/>
        </a:dk1>
        <a:lt1>
          <a:srgbClr val="FFFFFF"/>
        </a:lt1>
        <a:dk2>
          <a:srgbClr val="FF5F00"/>
        </a:dk2>
        <a:lt2>
          <a:srgbClr val="CDCDCD"/>
        </a:lt2>
        <a:accent1>
          <a:srgbClr val="BEE6FF"/>
        </a:accent1>
        <a:accent2>
          <a:srgbClr val="82CDFF"/>
        </a:accent2>
        <a:accent3>
          <a:srgbClr val="FFFFFF"/>
        </a:accent3>
        <a:accent4>
          <a:srgbClr val="343434"/>
        </a:accent4>
        <a:accent5>
          <a:srgbClr val="DBF0FF"/>
        </a:accent5>
        <a:accent6>
          <a:srgbClr val="75BAE7"/>
        </a:accent6>
        <a:hlink>
          <a:srgbClr val="0F7DD7"/>
        </a:hlink>
        <a:folHlink>
          <a:srgbClr val="FF5F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Teleste_template</Template>
  <TotalTime>1178</TotalTime>
  <Words>546</Words>
  <Application>Microsoft Office PowerPoint</Application>
  <PresentationFormat>A4 Paper (210x297 mm)</PresentationFormat>
  <Paragraphs>171</Paragraphs>
  <Slides>25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Teleste_template</vt:lpstr>
      <vt:lpstr>Artwork</vt:lpstr>
      <vt:lpstr>Microsoft Office Visio Drawing</vt:lpstr>
      <vt:lpstr>Visio</vt:lpstr>
      <vt:lpstr>VISIO</vt:lpstr>
      <vt:lpstr>Bharat Patel  M.Sc.</vt:lpstr>
      <vt:lpstr>PowerPoint Presentation</vt:lpstr>
      <vt:lpstr>Headends and nodes </vt:lpstr>
      <vt:lpstr>PowerPoint Presentation</vt:lpstr>
      <vt:lpstr>2000 Home Segment/Node</vt:lpstr>
      <vt:lpstr>500 Home Segment/Node</vt:lpstr>
      <vt:lpstr>500 Home Segment/Node</vt:lpstr>
      <vt:lpstr>125 Home Segment/Node</vt:lpstr>
      <vt:lpstr>Fibre node platforms</vt:lpstr>
      <vt:lpstr>BXX Platform</vt:lpstr>
      <vt:lpstr>AC8000 – Optical node</vt:lpstr>
      <vt:lpstr>AC8000 – Inside view</vt:lpstr>
      <vt:lpstr>Node – Block diagram</vt:lpstr>
      <vt:lpstr>AC8000 – Highlights</vt:lpstr>
      <vt:lpstr>Device GUI – AC8000 Optical Node</vt:lpstr>
      <vt:lpstr>Spectrum analyser</vt:lpstr>
      <vt:lpstr>User-Interface – US Monitoring: Ingress alarm</vt:lpstr>
      <vt:lpstr>User-Interface – US page</vt:lpstr>
      <vt:lpstr>PowerPoint Presentation</vt:lpstr>
      <vt:lpstr>Fibre to the Last Active - FttLA</vt:lpstr>
      <vt:lpstr>For FTTB applications</vt:lpstr>
      <vt:lpstr>CXE800 from inside</vt:lpstr>
      <vt:lpstr>PowerPoint Presentation</vt:lpstr>
      <vt:lpstr>FttH or RFoG nodes</vt:lpstr>
      <vt:lpstr>PowerPoint Presentation</vt:lpstr>
    </vt:vector>
  </TitlesOfParts>
  <Company>Teleste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Patel, Bharat</dc:creator>
  <cp:lastModifiedBy>Patel, Bharat</cp:lastModifiedBy>
  <cp:revision>57</cp:revision>
  <dcterms:created xsi:type="dcterms:W3CDTF">2013-05-09T13:37:14Z</dcterms:created>
  <dcterms:modified xsi:type="dcterms:W3CDTF">2013-05-13T11:23:07Z</dcterms:modified>
</cp:coreProperties>
</file>