
<file path=[Content_Types].xml><?xml version="1.0" encoding="utf-8"?>
<Types xmlns="http://schemas.openxmlformats.org/package/2006/content-types">
  <Override PartName="/ppt/slideMasters/slideMaster2.xml" ContentType="application/vnd.openxmlformats-officedocument.presentationml.slideMaster+xml"/>
  <Override PartName="/ppt/slides/slide5.xml" ContentType="application/vnd.openxmlformats-officedocument.presentationml.slide+xml"/>
  <Override PartName="/ppt/slides/slide6.xml" ContentType="application/vnd.openxmlformats-officedocument.presentationml.slide+xml"/>
  <Default Extension="png" ContentType="image/png"/>
  <Override PartName="/ppt/slideLayouts/slideLayout7.xml" ContentType="application/vnd.openxmlformats-officedocument.presentationml.slideLayout+xml"/>
  <Override PartName="/ppt/theme/theme4.xml" ContentType="application/vnd.openxmlformats-officedocument.them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5" r:id="rId1"/>
    <p:sldMasterId id="2147483712" r:id="rId2"/>
  </p:sldMasterIdLst>
  <p:notesMasterIdLst>
    <p:notesMasterId r:id="rId18"/>
  </p:notesMasterIdLst>
  <p:handoutMasterIdLst>
    <p:handoutMasterId r:id="rId19"/>
  </p:handoutMasterIdLst>
  <p:sldIdLst>
    <p:sldId id="270" r:id="rId3"/>
    <p:sldId id="271" r:id="rId4"/>
    <p:sldId id="273" r:id="rId5"/>
    <p:sldId id="272" r:id="rId6"/>
    <p:sldId id="274" r:id="rId7"/>
    <p:sldId id="275" r:id="rId8"/>
    <p:sldId id="276" r:id="rId9"/>
    <p:sldId id="277" r:id="rId10"/>
    <p:sldId id="278" r:id="rId11"/>
    <p:sldId id="279" r:id="rId12"/>
    <p:sldId id="280" r:id="rId13"/>
    <p:sldId id="281" r:id="rId14"/>
    <p:sldId id="282" r:id="rId15"/>
    <p:sldId id="268" r:id="rId16"/>
    <p:sldId id="269"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 uri="{2D200454-40CA-4A62-9FC3-DE9A4176ACB9}">
      <p15:notes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99"/>
    <a:srgbClr val="112D85"/>
    <a:srgbClr val="092095"/>
    <a:srgbClr val="003282"/>
    <a:srgbClr val="00358E"/>
    <a:srgbClr val="000099"/>
    <a:srgbClr val="C9DEFF"/>
    <a:srgbClr val="DEF3FE"/>
    <a:srgbClr val="EFFAFF"/>
    <a:srgbClr val="F3F3F3"/>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92" autoAdjust="0"/>
    <p:restoredTop sz="94660"/>
  </p:normalViewPr>
  <p:slideViewPr>
    <p:cSldViewPr snapToGrid="0">
      <p:cViewPr varScale="1">
        <p:scale>
          <a:sx n="63" d="100"/>
          <a:sy n="63" d="100"/>
        </p:scale>
        <p:origin x="-312" y="-546"/>
      </p:cViewPr>
      <p:guideLst>
        <p:guide orient="horz" pos="2160"/>
        <p:guide pos="3840"/>
      </p:guideLst>
    </p:cSldViewPr>
  </p:slideViewPr>
  <p:notesTextViewPr>
    <p:cViewPr>
      <p:scale>
        <a:sx n="3" d="2"/>
        <a:sy n="3" d="2"/>
      </p:scale>
      <p:origin x="0" y="0"/>
    </p:cViewPr>
  </p:notesTextViewPr>
  <p:sorterViewPr>
    <p:cViewPr>
      <p:scale>
        <a:sx n="100" d="100"/>
        <a:sy n="100" d="100"/>
      </p:scale>
      <p:origin x="0" y="-2178"/>
    </p:cViewPr>
  </p:sorterViewPr>
  <p:notesViewPr>
    <p:cSldViewPr snapToGrid="0">
      <p:cViewPr varScale="1">
        <p:scale>
          <a:sx n="88" d="100"/>
          <a:sy n="88" d="100"/>
        </p:scale>
        <p:origin x="3822" y="108"/>
      </p:cViewPr>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21BB29D-D7E9-43E8-8D4C-FD0FD1419FDC}" type="datetimeFigureOut">
              <a:rPr lang="en-GB" smtClean="0"/>
              <a:pPr/>
              <a:t>02/10/2014</a:t>
            </a:fld>
            <a:endParaRPr lang="en-GB"/>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6CB2C6B-937D-4929-BD55-AC602387F044}" type="slidenum">
              <a:rPr lang="en-GB" smtClean="0"/>
              <a:pPr/>
              <a:t>‹#›</a:t>
            </a:fld>
            <a:endParaRPr lang="en-GB"/>
          </a:p>
        </p:txBody>
      </p:sp>
    </p:spTree>
    <p:extLst>
      <p:ext uri="{BB962C8B-B14F-4D97-AF65-F5344CB8AC3E}">
        <p14:creationId xmlns="" xmlns:p14="http://schemas.microsoft.com/office/powerpoint/2010/main" val="186723688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92B323D-34C7-4BDD-AD54-0E1B71AC4653}" type="datetimeFigureOut">
              <a:rPr lang="en-GB" smtClean="0"/>
              <a:pPr/>
              <a:t>02/10/2014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D0109DC-9C1C-4E63-96A4-655CF99DA19A}" type="slidenum">
              <a:rPr lang="en-GB" smtClean="0"/>
              <a:pPr/>
              <a:t>‹#›</a:t>
            </a:fld>
            <a:endParaRPr lang="en-GB"/>
          </a:p>
        </p:txBody>
      </p:sp>
    </p:spTree>
    <p:extLst>
      <p:ext uri="{BB962C8B-B14F-4D97-AF65-F5344CB8AC3E}">
        <p14:creationId xmlns="" xmlns:p14="http://schemas.microsoft.com/office/powerpoint/2010/main" val="15880148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age Layout">
    <p:spTree>
      <p:nvGrpSpPr>
        <p:cNvPr id="1" name=""/>
        <p:cNvGrpSpPr/>
        <p:nvPr/>
      </p:nvGrpSpPr>
      <p:grpSpPr>
        <a:xfrm>
          <a:off x="0" y="0"/>
          <a:ext cx="0" cy="0"/>
          <a:chOff x="0" y="0"/>
          <a:chExt cx="0" cy="0"/>
        </a:xfrm>
      </p:grpSpPr>
      <p:sp>
        <p:nvSpPr>
          <p:cNvPr id="3" name="Text Placeholder 9"/>
          <p:cNvSpPr>
            <a:spLocks noGrp="1"/>
          </p:cNvSpPr>
          <p:nvPr>
            <p:ph type="body" sz="quarter" idx="10" hasCustomPrompt="1"/>
          </p:nvPr>
        </p:nvSpPr>
        <p:spPr>
          <a:xfrm>
            <a:off x="638610" y="4847546"/>
            <a:ext cx="8355078" cy="422813"/>
          </a:xfrm>
          <a:prstGeom prst="rect">
            <a:avLst/>
          </a:prstGeom>
        </p:spPr>
        <p:txBody>
          <a:bodyPr/>
          <a:lstStyle>
            <a:lvl1pPr marL="0" indent="0">
              <a:buNone/>
              <a:defRPr baseline="0">
                <a:solidFill>
                  <a:schemeClr val="accent1">
                    <a:lumMod val="75000"/>
                  </a:schemeClr>
                </a:solidFill>
                <a:latin typeface="Arial Narrow" panose="020B0606020202030204" pitchFamily="34" charset="0"/>
              </a:defRPr>
            </a:lvl1pPr>
            <a:lvl2pPr marL="457200" indent="0">
              <a:buNone/>
              <a:defRPr sz="1900">
                <a:latin typeface="Arial Narrow" panose="020B0606020202030204" pitchFamily="34" charset="0"/>
              </a:defRPr>
            </a:lvl2pPr>
          </a:lstStyle>
          <a:p>
            <a:pPr lvl="0"/>
            <a:r>
              <a:rPr lang="en-US" dirty="0" smtClean="0"/>
              <a:t>Presentation Title</a:t>
            </a:r>
          </a:p>
        </p:txBody>
      </p:sp>
      <p:sp>
        <p:nvSpPr>
          <p:cNvPr id="4" name="Text Placeholder 9"/>
          <p:cNvSpPr>
            <a:spLocks noGrp="1"/>
          </p:cNvSpPr>
          <p:nvPr>
            <p:ph type="body" sz="quarter" idx="11" hasCustomPrompt="1"/>
          </p:nvPr>
        </p:nvSpPr>
        <p:spPr>
          <a:xfrm>
            <a:off x="638610" y="5712196"/>
            <a:ext cx="8355078" cy="373063"/>
          </a:xfrm>
          <a:prstGeom prst="rect">
            <a:avLst/>
          </a:prstGeom>
        </p:spPr>
        <p:txBody>
          <a:bodyPr/>
          <a:lstStyle>
            <a:lvl1pPr marL="0" indent="0">
              <a:buNone/>
              <a:defRPr sz="1800" baseline="0">
                <a:solidFill>
                  <a:schemeClr val="accent1">
                    <a:lumMod val="75000"/>
                  </a:schemeClr>
                </a:solidFill>
                <a:latin typeface="Arial Narrow" panose="020B0606020202030204" pitchFamily="34" charset="0"/>
              </a:defRPr>
            </a:lvl1pPr>
            <a:lvl2pPr marL="457200" indent="0">
              <a:buNone/>
              <a:defRPr sz="1900">
                <a:latin typeface="Arial Narrow" panose="020B0606020202030204" pitchFamily="34" charset="0"/>
              </a:defRPr>
            </a:lvl2pPr>
          </a:lstStyle>
          <a:p>
            <a:pPr lvl="0"/>
            <a:r>
              <a:rPr lang="en-US" dirty="0" smtClean="0"/>
              <a:t>Job title of presenter</a:t>
            </a:r>
          </a:p>
        </p:txBody>
      </p:sp>
      <p:sp>
        <p:nvSpPr>
          <p:cNvPr id="14" name="Content Placeholder 13"/>
          <p:cNvSpPr>
            <a:spLocks noGrp="1"/>
          </p:cNvSpPr>
          <p:nvPr>
            <p:ph sz="quarter" idx="13" hasCustomPrompt="1"/>
          </p:nvPr>
        </p:nvSpPr>
        <p:spPr>
          <a:xfrm>
            <a:off x="638610" y="5436269"/>
            <a:ext cx="8355078" cy="373063"/>
          </a:xfrm>
          <a:prstGeom prst="rect">
            <a:avLst/>
          </a:prstGeom>
        </p:spPr>
        <p:txBody>
          <a:bodyPr/>
          <a:lstStyle>
            <a:lvl1pPr marL="0" indent="0">
              <a:buNone/>
              <a:defRPr sz="1800" b="1">
                <a:solidFill>
                  <a:schemeClr val="accent1">
                    <a:lumMod val="75000"/>
                  </a:schemeClr>
                </a:solidFill>
                <a:latin typeface="Arial Narrow" panose="020B0606020202030204" pitchFamily="34" charset="0"/>
              </a:defRPr>
            </a:lvl1pPr>
          </a:lstStyle>
          <a:p>
            <a:pPr lvl="0"/>
            <a:r>
              <a:rPr lang="en-US" dirty="0" smtClean="0"/>
              <a:t>Name of presenter</a:t>
            </a:r>
            <a:endParaRPr lang="en-GB" dirty="0"/>
          </a:p>
        </p:txBody>
      </p:sp>
    </p:spTree>
    <p:extLst>
      <p:ext uri="{BB962C8B-B14F-4D97-AF65-F5344CB8AC3E}">
        <p14:creationId xmlns="" xmlns:p14="http://schemas.microsoft.com/office/powerpoint/2010/main" val="1192809028"/>
      </p:ext>
    </p:extLst>
  </p:cSld>
  <p:clrMapOvr>
    <a:masterClrMapping/>
  </p:clrMapOvr>
  <p:transition spd="slow">
    <p:push/>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Page Sub Heading">
    <p:spTree>
      <p:nvGrpSpPr>
        <p:cNvPr id="1" name=""/>
        <p:cNvGrpSpPr/>
        <p:nvPr/>
      </p:nvGrpSpPr>
      <p:grpSpPr>
        <a:xfrm>
          <a:off x="0" y="0"/>
          <a:ext cx="0" cy="0"/>
          <a:chOff x="0" y="0"/>
          <a:chExt cx="0" cy="0"/>
        </a:xfrm>
      </p:grpSpPr>
      <p:sp>
        <p:nvSpPr>
          <p:cNvPr id="6" name="Text Placeholder 9"/>
          <p:cNvSpPr>
            <a:spLocks noGrp="1"/>
          </p:cNvSpPr>
          <p:nvPr>
            <p:ph type="body" sz="quarter" idx="10" hasCustomPrompt="1"/>
          </p:nvPr>
        </p:nvSpPr>
        <p:spPr>
          <a:xfrm>
            <a:off x="638610" y="4847546"/>
            <a:ext cx="8355078" cy="422813"/>
          </a:xfrm>
          <a:prstGeom prst="rect">
            <a:avLst/>
          </a:prstGeom>
        </p:spPr>
        <p:txBody>
          <a:bodyPr/>
          <a:lstStyle>
            <a:lvl1pPr marL="0" indent="0">
              <a:buNone/>
              <a:defRPr baseline="0">
                <a:solidFill>
                  <a:schemeClr val="accent1">
                    <a:lumMod val="75000"/>
                  </a:schemeClr>
                </a:solidFill>
                <a:latin typeface="Arial Narrow" panose="020B0606020202030204" pitchFamily="34" charset="0"/>
              </a:defRPr>
            </a:lvl1pPr>
            <a:lvl2pPr marL="457200" indent="0">
              <a:buNone/>
              <a:defRPr sz="1900">
                <a:latin typeface="Arial Narrow" panose="020B0606020202030204" pitchFamily="34" charset="0"/>
              </a:defRPr>
            </a:lvl2pPr>
          </a:lstStyle>
          <a:p>
            <a:pPr lvl="0"/>
            <a:r>
              <a:rPr lang="en-US" dirty="0" smtClean="0"/>
              <a:t>Presentation Title</a:t>
            </a:r>
          </a:p>
        </p:txBody>
      </p:sp>
      <p:sp>
        <p:nvSpPr>
          <p:cNvPr id="7" name="Text Placeholder 9"/>
          <p:cNvSpPr>
            <a:spLocks noGrp="1"/>
          </p:cNvSpPr>
          <p:nvPr>
            <p:ph type="body" sz="quarter" idx="11" hasCustomPrompt="1"/>
          </p:nvPr>
        </p:nvSpPr>
        <p:spPr>
          <a:xfrm>
            <a:off x="638610" y="6113028"/>
            <a:ext cx="8355078" cy="373063"/>
          </a:xfrm>
          <a:prstGeom prst="rect">
            <a:avLst/>
          </a:prstGeom>
        </p:spPr>
        <p:txBody>
          <a:bodyPr/>
          <a:lstStyle>
            <a:lvl1pPr marL="0" indent="0">
              <a:buNone/>
              <a:defRPr sz="1800" baseline="0">
                <a:solidFill>
                  <a:schemeClr val="accent1">
                    <a:lumMod val="75000"/>
                  </a:schemeClr>
                </a:solidFill>
                <a:latin typeface="Arial Narrow" panose="020B0606020202030204" pitchFamily="34" charset="0"/>
              </a:defRPr>
            </a:lvl1pPr>
            <a:lvl2pPr marL="457200" indent="0">
              <a:buNone/>
              <a:defRPr sz="1900">
                <a:latin typeface="Arial Narrow" panose="020B0606020202030204" pitchFamily="34" charset="0"/>
              </a:defRPr>
            </a:lvl2pPr>
          </a:lstStyle>
          <a:p>
            <a:pPr lvl="0"/>
            <a:r>
              <a:rPr lang="en-US" dirty="0" smtClean="0"/>
              <a:t>Job title of presenter</a:t>
            </a:r>
          </a:p>
        </p:txBody>
      </p:sp>
      <p:sp>
        <p:nvSpPr>
          <p:cNvPr id="8" name="Content Placeholder 13"/>
          <p:cNvSpPr>
            <a:spLocks noGrp="1"/>
          </p:cNvSpPr>
          <p:nvPr>
            <p:ph sz="quarter" idx="13" hasCustomPrompt="1"/>
          </p:nvPr>
        </p:nvSpPr>
        <p:spPr>
          <a:xfrm>
            <a:off x="638610" y="5837101"/>
            <a:ext cx="8355078" cy="373063"/>
          </a:xfrm>
          <a:prstGeom prst="rect">
            <a:avLst/>
          </a:prstGeom>
        </p:spPr>
        <p:txBody>
          <a:bodyPr/>
          <a:lstStyle>
            <a:lvl1pPr marL="0" indent="0">
              <a:buNone/>
              <a:defRPr sz="1800" b="1">
                <a:solidFill>
                  <a:schemeClr val="accent1">
                    <a:lumMod val="75000"/>
                  </a:schemeClr>
                </a:solidFill>
                <a:latin typeface="Arial Narrow" panose="020B0606020202030204" pitchFamily="34" charset="0"/>
              </a:defRPr>
            </a:lvl1pPr>
          </a:lstStyle>
          <a:p>
            <a:pPr lvl="0"/>
            <a:r>
              <a:rPr lang="en-US" dirty="0" smtClean="0"/>
              <a:t>Name of presenter</a:t>
            </a:r>
            <a:endParaRPr lang="en-GB" dirty="0"/>
          </a:p>
        </p:txBody>
      </p:sp>
      <p:sp>
        <p:nvSpPr>
          <p:cNvPr id="9" name="Text Placeholder 9"/>
          <p:cNvSpPr>
            <a:spLocks noGrp="1"/>
          </p:cNvSpPr>
          <p:nvPr>
            <p:ph type="body" sz="quarter" idx="14" hasCustomPrompt="1"/>
          </p:nvPr>
        </p:nvSpPr>
        <p:spPr>
          <a:xfrm>
            <a:off x="638610" y="5270359"/>
            <a:ext cx="8355078" cy="422813"/>
          </a:xfrm>
          <a:prstGeom prst="rect">
            <a:avLst/>
          </a:prstGeom>
        </p:spPr>
        <p:txBody>
          <a:bodyPr/>
          <a:lstStyle>
            <a:lvl1pPr marL="0" indent="0">
              <a:buNone/>
              <a:defRPr sz="2000" baseline="0">
                <a:solidFill>
                  <a:schemeClr val="accent1">
                    <a:lumMod val="75000"/>
                  </a:schemeClr>
                </a:solidFill>
                <a:latin typeface="Arial Narrow" panose="020B0606020202030204" pitchFamily="34" charset="0"/>
              </a:defRPr>
            </a:lvl1pPr>
            <a:lvl2pPr marL="457200" indent="0">
              <a:buNone/>
              <a:defRPr sz="1900">
                <a:latin typeface="Arial Narrow" panose="020B0606020202030204" pitchFamily="34" charset="0"/>
              </a:defRPr>
            </a:lvl2pPr>
          </a:lstStyle>
          <a:p>
            <a:pPr lvl="0"/>
            <a:r>
              <a:rPr lang="en-US" dirty="0" smtClean="0"/>
              <a:t>Presentation Sub-Title</a:t>
            </a:r>
          </a:p>
        </p:txBody>
      </p:sp>
    </p:spTree>
    <p:extLst>
      <p:ext uri="{BB962C8B-B14F-4D97-AF65-F5344CB8AC3E}">
        <p14:creationId xmlns="" xmlns:p14="http://schemas.microsoft.com/office/powerpoint/2010/main" val="3059413691"/>
      </p:ext>
    </p:extLst>
  </p:cSld>
  <p:clrMapOvr>
    <a:masterClrMapping/>
  </p:clrMapOvr>
  <p:transition spd="slow">
    <p:push/>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sp>
        <p:nvSpPr>
          <p:cNvPr id="3" name="Text Placeholder 9"/>
          <p:cNvSpPr>
            <a:spLocks noGrp="1"/>
          </p:cNvSpPr>
          <p:nvPr>
            <p:ph type="body" sz="quarter" idx="10" hasCustomPrompt="1"/>
          </p:nvPr>
        </p:nvSpPr>
        <p:spPr>
          <a:xfrm>
            <a:off x="638611" y="4784916"/>
            <a:ext cx="4471988" cy="668338"/>
          </a:xfrm>
          <a:prstGeom prst="rect">
            <a:avLst/>
          </a:prstGeom>
        </p:spPr>
        <p:txBody>
          <a:bodyPr/>
          <a:lstStyle>
            <a:lvl1pPr marL="0" indent="0">
              <a:buNone/>
              <a:defRPr baseline="0">
                <a:solidFill>
                  <a:schemeClr val="accent1">
                    <a:lumMod val="75000"/>
                  </a:schemeClr>
                </a:solidFill>
                <a:latin typeface="Arial Narrow" panose="020B0606020202030204" pitchFamily="34" charset="0"/>
              </a:defRPr>
            </a:lvl1pPr>
            <a:lvl2pPr marL="457200" indent="0">
              <a:buNone/>
              <a:defRPr sz="1900">
                <a:latin typeface="Arial Narrow" panose="020B0606020202030204" pitchFamily="34" charset="0"/>
              </a:defRPr>
            </a:lvl2pPr>
          </a:lstStyle>
          <a:p>
            <a:pPr lvl="0"/>
            <a:r>
              <a:rPr lang="en-US" dirty="0" smtClean="0"/>
              <a:t>Thank You!</a:t>
            </a:r>
          </a:p>
        </p:txBody>
      </p:sp>
    </p:spTree>
    <p:extLst>
      <p:ext uri="{BB962C8B-B14F-4D97-AF65-F5344CB8AC3E}">
        <p14:creationId xmlns="" xmlns:p14="http://schemas.microsoft.com/office/powerpoint/2010/main" val="4111523805"/>
      </p:ext>
    </p:extLst>
  </p:cSld>
  <p:clrMapOvr>
    <a:masterClrMapping/>
  </p:clrMapOvr>
  <p:transition spd="slow">
    <p:push/>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tandard Content (Bulleted)">
    <p:spTree>
      <p:nvGrpSpPr>
        <p:cNvPr id="1" name=""/>
        <p:cNvGrpSpPr/>
        <p:nvPr/>
      </p:nvGrpSpPr>
      <p:grpSpPr>
        <a:xfrm>
          <a:off x="0" y="0"/>
          <a:ext cx="0" cy="0"/>
          <a:chOff x="0" y="0"/>
          <a:chExt cx="0" cy="0"/>
        </a:xfrm>
      </p:grpSpPr>
      <p:sp>
        <p:nvSpPr>
          <p:cNvPr id="9" name="Snip Single Corner Rectangle 8"/>
          <p:cNvSpPr/>
          <p:nvPr userDrawn="1"/>
        </p:nvSpPr>
        <p:spPr>
          <a:xfrm>
            <a:off x="-583096" y="249219"/>
            <a:ext cx="13875026" cy="6356344"/>
          </a:xfrm>
          <a:prstGeom prst="snip1Rect">
            <a:avLst/>
          </a:prstGeom>
          <a:solidFill>
            <a:schemeClr val="bg1"/>
          </a:solidFill>
          <a:ln w="25400">
            <a:gradFill flip="none" rotWithShape="1">
              <a:gsLst>
                <a:gs pos="0">
                  <a:schemeClr val="accent4">
                    <a:lumMod val="0"/>
                    <a:lumOff val="100000"/>
                  </a:schemeClr>
                </a:gs>
                <a:gs pos="24000">
                  <a:schemeClr val="accent4">
                    <a:lumMod val="0"/>
                    <a:lumOff val="100000"/>
                  </a:schemeClr>
                </a:gs>
                <a:gs pos="100000">
                  <a:schemeClr val="accent4">
                    <a:lumMod val="100000"/>
                  </a:schemeClr>
                </a:gs>
              </a:gsLst>
              <a:path path="circle">
                <a:fillToRect l="50000" t="-80000" r="50000" b="18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 name="Picture 9"/>
          <p:cNvPicPr>
            <a:picLocks noChangeAspect="1"/>
          </p:cNvPicPr>
          <p:nvPr userDrawn="1"/>
        </p:nvPicPr>
        <p:blipFill>
          <a:blip r:embed="rId2" cstate="print">
            <a:extLst>
              <a:ext uri="{28A0092B-C50C-407E-A947-70E740481C1C}">
                <a14:useLocalDpi xmlns="" xmlns:a14="http://schemas.microsoft.com/office/drawing/2010/main" val="0"/>
              </a:ext>
            </a:extLst>
          </a:blip>
          <a:stretch>
            <a:fillRect/>
          </a:stretch>
        </p:blipFill>
        <p:spPr>
          <a:xfrm>
            <a:off x="9430823" y="402266"/>
            <a:ext cx="2462981" cy="394077"/>
          </a:xfrm>
          <a:prstGeom prst="rect">
            <a:avLst/>
          </a:prstGeom>
        </p:spPr>
      </p:pic>
      <p:cxnSp>
        <p:nvCxnSpPr>
          <p:cNvPr id="11" name="Straight Connector 10"/>
          <p:cNvCxnSpPr/>
          <p:nvPr userDrawn="1"/>
        </p:nvCxnSpPr>
        <p:spPr>
          <a:xfrm flipV="1">
            <a:off x="390379" y="884903"/>
            <a:ext cx="11503425" cy="15895"/>
          </a:xfrm>
          <a:prstGeom prst="line">
            <a:avLst/>
          </a:prstGeom>
          <a:ln w="3175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rgbClr val="006699"/>
                </a:gs>
              </a:gsLst>
              <a:lin ang="2400000" scaled="0"/>
            </a:gra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0"/>
          </p:nvPr>
        </p:nvSpPr>
        <p:spPr/>
        <p:txBody>
          <a:bodyPr/>
          <a:lstStyle/>
          <a:p>
            <a:fld id="{18E47987-10FD-4D14-84CB-B2F56846F569}" type="slidenum">
              <a:rPr lang="en-GB" smtClean="0"/>
              <a:pPr/>
              <a:t>‹#›</a:t>
            </a:fld>
            <a:endParaRPr lang="en-GB" dirty="0"/>
          </a:p>
        </p:txBody>
      </p:sp>
      <p:sp>
        <p:nvSpPr>
          <p:cNvPr id="8" name="Text Placeholder 14"/>
          <p:cNvSpPr>
            <a:spLocks noGrp="1"/>
          </p:cNvSpPr>
          <p:nvPr>
            <p:ph type="body" sz="quarter" idx="17" hasCustomPrompt="1"/>
          </p:nvPr>
        </p:nvSpPr>
        <p:spPr>
          <a:xfrm>
            <a:off x="350838" y="989357"/>
            <a:ext cx="11506546" cy="5386391"/>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1600" baseline="0">
                <a:solidFill>
                  <a:schemeClr val="tx1"/>
                </a:solidFill>
                <a:latin typeface="Arial Narrow" panose="020B0606020202030204" pitchFamily="34" charset="0"/>
              </a:defRPr>
            </a:lvl1pPr>
          </a:lstStyle>
          <a:p>
            <a:pPr lvl="0"/>
            <a:r>
              <a:rPr lang="en-GB" dirty="0" smtClean="0"/>
              <a:t>   Arial Narrow, Black</a:t>
            </a:r>
          </a:p>
          <a:p>
            <a:pPr lvl="0"/>
            <a:endParaRPr lang="en-GB" dirty="0" smtClean="0"/>
          </a:p>
          <a:p>
            <a:pPr lvl="0"/>
            <a:r>
              <a:rPr lang="en-GB" dirty="0" smtClean="0"/>
              <a:t>   Click to edit text</a:t>
            </a:r>
          </a:p>
          <a:p>
            <a:pPr lvl="0"/>
            <a:endParaRPr lang="en-GB" dirty="0"/>
          </a:p>
        </p:txBody>
      </p:sp>
      <p:sp>
        <p:nvSpPr>
          <p:cNvPr id="12" name="Text Placeholder 13"/>
          <p:cNvSpPr>
            <a:spLocks noGrp="1"/>
          </p:cNvSpPr>
          <p:nvPr>
            <p:ph type="body" sz="quarter" idx="12" hasCustomPrompt="1"/>
          </p:nvPr>
        </p:nvSpPr>
        <p:spPr>
          <a:xfrm>
            <a:off x="390524" y="401638"/>
            <a:ext cx="8723659" cy="395287"/>
          </a:xfrm>
          <a:prstGeom prst="rect">
            <a:avLst/>
          </a:prstGeom>
        </p:spPr>
        <p:txBody>
          <a:bodyPr/>
          <a:lstStyle>
            <a:lvl1pPr marL="0" indent="0">
              <a:buNone/>
              <a:defRPr sz="3200">
                <a:solidFill>
                  <a:srgbClr val="006699"/>
                </a:solidFill>
                <a:latin typeface="Arial Narrow" panose="020B0606020202030204" pitchFamily="34" charset="0"/>
              </a:defRPr>
            </a:lvl1pPr>
          </a:lstStyle>
          <a:p>
            <a:pPr lvl="0"/>
            <a:r>
              <a:rPr lang="en-US" dirty="0" smtClean="0"/>
              <a:t>Heading – Click to edit</a:t>
            </a:r>
          </a:p>
        </p:txBody>
      </p:sp>
    </p:spTree>
    <p:extLst>
      <p:ext uri="{BB962C8B-B14F-4D97-AF65-F5344CB8AC3E}">
        <p14:creationId xmlns="" xmlns:p14="http://schemas.microsoft.com/office/powerpoint/2010/main" val="2575727847"/>
      </p:ext>
    </p:extLst>
  </p:cSld>
  <p:clrMapOvr>
    <a:masterClrMapping/>
  </p:clrMapOvr>
  <p:transition spd="slow">
    <p:push/>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 w/ Table Shortcut">
    <p:spTree>
      <p:nvGrpSpPr>
        <p:cNvPr id="1" name=""/>
        <p:cNvGrpSpPr/>
        <p:nvPr/>
      </p:nvGrpSpPr>
      <p:grpSpPr>
        <a:xfrm>
          <a:off x="0" y="0"/>
          <a:ext cx="0" cy="0"/>
          <a:chOff x="0" y="0"/>
          <a:chExt cx="0" cy="0"/>
        </a:xfrm>
      </p:grpSpPr>
      <p:sp>
        <p:nvSpPr>
          <p:cNvPr id="8" name="Snip Single Corner Rectangle 7"/>
          <p:cNvSpPr/>
          <p:nvPr userDrawn="1"/>
        </p:nvSpPr>
        <p:spPr>
          <a:xfrm>
            <a:off x="-583096" y="249219"/>
            <a:ext cx="13875026" cy="6356344"/>
          </a:xfrm>
          <a:prstGeom prst="snip1Rect">
            <a:avLst/>
          </a:prstGeom>
          <a:solidFill>
            <a:schemeClr val="bg1"/>
          </a:solidFill>
          <a:ln w="25400">
            <a:gradFill flip="none" rotWithShape="1">
              <a:gsLst>
                <a:gs pos="0">
                  <a:schemeClr val="accent4">
                    <a:lumMod val="0"/>
                    <a:lumOff val="100000"/>
                  </a:schemeClr>
                </a:gs>
                <a:gs pos="24000">
                  <a:schemeClr val="accent4">
                    <a:lumMod val="0"/>
                    <a:lumOff val="100000"/>
                  </a:schemeClr>
                </a:gs>
                <a:gs pos="100000">
                  <a:schemeClr val="accent4">
                    <a:lumMod val="100000"/>
                  </a:schemeClr>
                </a:gs>
              </a:gsLst>
              <a:path path="circle">
                <a:fillToRect l="50000" t="-80000" r="50000" b="18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p:cNvPicPr>
            <a:picLocks noChangeAspect="1"/>
          </p:cNvPicPr>
          <p:nvPr userDrawn="1"/>
        </p:nvPicPr>
        <p:blipFill>
          <a:blip r:embed="rId2" cstate="print">
            <a:extLst>
              <a:ext uri="{28A0092B-C50C-407E-A947-70E740481C1C}">
                <a14:useLocalDpi xmlns="" xmlns:a14="http://schemas.microsoft.com/office/drawing/2010/main" val="0"/>
              </a:ext>
            </a:extLst>
          </a:blip>
          <a:stretch>
            <a:fillRect/>
          </a:stretch>
        </p:blipFill>
        <p:spPr>
          <a:xfrm>
            <a:off x="9430823" y="402266"/>
            <a:ext cx="2462981" cy="394077"/>
          </a:xfrm>
          <a:prstGeom prst="rect">
            <a:avLst/>
          </a:prstGeom>
        </p:spPr>
      </p:pic>
      <p:cxnSp>
        <p:nvCxnSpPr>
          <p:cNvPr id="10" name="Straight Connector 9"/>
          <p:cNvCxnSpPr/>
          <p:nvPr userDrawn="1"/>
        </p:nvCxnSpPr>
        <p:spPr>
          <a:xfrm flipV="1">
            <a:off x="390379" y="884903"/>
            <a:ext cx="11503425" cy="15895"/>
          </a:xfrm>
          <a:prstGeom prst="line">
            <a:avLst/>
          </a:prstGeom>
          <a:ln w="3175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rgbClr val="006699"/>
                </a:gs>
              </a:gsLst>
              <a:lin ang="2400000" scaled="0"/>
            </a:gra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0"/>
          </p:nvPr>
        </p:nvSpPr>
        <p:spPr/>
        <p:txBody>
          <a:bodyPr/>
          <a:lstStyle/>
          <a:p>
            <a:fld id="{18E47987-10FD-4D14-84CB-B2F56846F569}" type="slidenum">
              <a:rPr lang="en-GB" smtClean="0"/>
              <a:pPr/>
              <a:t>‹#›</a:t>
            </a:fld>
            <a:endParaRPr lang="en-GB" dirty="0"/>
          </a:p>
        </p:txBody>
      </p:sp>
      <p:sp>
        <p:nvSpPr>
          <p:cNvPr id="20" name="Table Placeholder 19"/>
          <p:cNvSpPr>
            <a:spLocks noGrp="1"/>
          </p:cNvSpPr>
          <p:nvPr>
            <p:ph type="tbl" sz="quarter" idx="14"/>
          </p:nvPr>
        </p:nvSpPr>
        <p:spPr>
          <a:xfrm>
            <a:off x="350838" y="1039462"/>
            <a:ext cx="11506546" cy="5251079"/>
          </a:xfrm>
          <a:prstGeom prst="rect">
            <a:avLst/>
          </a:prstGeom>
        </p:spPr>
        <p:txBody>
          <a:bodyPr/>
          <a:lstStyle>
            <a:lvl1pPr marL="0" indent="0">
              <a:buNone/>
              <a:defRPr sz="1600">
                <a:solidFill>
                  <a:schemeClr val="tx1"/>
                </a:solidFill>
                <a:latin typeface="Arial Narrow" panose="020B0606020202030204" pitchFamily="34" charset="0"/>
              </a:defRPr>
            </a:lvl1pPr>
          </a:lstStyle>
          <a:p>
            <a:r>
              <a:rPr lang="en-GB" dirty="0" smtClean="0"/>
              <a:t>Click icon to add table</a:t>
            </a:r>
            <a:endParaRPr lang="en-GB" dirty="0"/>
          </a:p>
        </p:txBody>
      </p:sp>
      <p:sp>
        <p:nvSpPr>
          <p:cNvPr id="12" name="Text Placeholder 13"/>
          <p:cNvSpPr>
            <a:spLocks noGrp="1"/>
          </p:cNvSpPr>
          <p:nvPr>
            <p:ph type="body" sz="quarter" idx="12" hasCustomPrompt="1"/>
          </p:nvPr>
        </p:nvSpPr>
        <p:spPr>
          <a:xfrm>
            <a:off x="390524" y="401638"/>
            <a:ext cx="8723659" cy="395287"/>
          </a:xfrm>
          <a:prstGeom prst="rect">
            <a:avLst/>
          </a:prstGeom>
        </p:spPr>
        <p:txBody>
          <a:bodyPr/>
          <a:lstStyle>
            <a:lvl1pPr marL="0" indent="0">
              <a:buNone/>
              <a:defRPr sz="3200">
                <a:solidFill>
                  <a:srgbClr val="006699"/>
                </a:solidFill>
                <a:latin typeface="Arial Narrow" panose="020B0606020202030204" pitchFamily="34" charset="0"/>
              </a:defRPr>
            </a:lvl1pPr>
          </a:lstStyle>
          <a:p>
            <a:pPr lvl="0"/>
            <a:r>
              <a:rPr lang="en-US" dirty="0" smtClean="0"/>
              <a:t>Heading – Click to edit</a:t>
            </a:r>
          </a:p>
        </p:txBody>
      </p:sp>
    </p:spTree>
    <p:extLst>
      <p:ext uri="{BB962C8B-B14F-4D97-AF65-F5344CB8AC3E}">
        <p14:creationId xmlns="" xmlns:p14="http://schemas.microsoft.com/office/powerpoint/2010/main" val="3500694868"/>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w/ Extra Space">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18E47987-10FD-4D14-84CB-B2F56846F569}" type="slidenum">
              <a:rPr lang="en-GB" smtClean="0"/>
              <a:pPr/>
              <a:t>‹#›</a:t>
            </a:fld>
            <a:endParaRPr lang="en-GB" dirty="0"/>
          </a:p>
        </p:txBody>
      </p:sp>
      <p:sp>
        <p:nvSpPr>
          <p:cNvPr id="8" name="Snip Single Corner Rectangle 7"/>
          <p:cNvSpPr/>
          <p:nvPr userDrawn="1"/>
        </p:nvSpPr>
        <p:spPr>
          <a:xfrm>
            <a:off x="-583096" y="249219"/>
            <a:ext cx="13875026" cy="6356344"/>
          </a:xfrm>
          <a:prstGeom prst="snip1Rect">
            <a:avLst/>
          </a:prstGeom>
          <a:solidFill>
            <a:schemeClr val="bg1"/>
          </a:solidFill>
          <a:ln w="25400">
            <a:gradFill flip="none" rotWithShape="1">
              <a:gsLst>
                <a:gs pos="0">
                  <a:schemeClr val="accent4">
                    <a:lumMod val="0"/>
                    <a:lumOff val="100000"/>
                  </a:schemeClr>
                </a:gs>
                <a:gs pos="24000">
                  <a:schemeClr val="accent4">
                    <a:lumMod val="0"/>
                    <a:lumOff val="100000"/>
                  </a:schemeClr>
                </a:gs>
                <a:gs pos="100000">
                  <a:schemeClr val="accent4">
                    <a:lumMod val="100000"/>
                  </a:schemeClr>
                </a:gs>
              </a:gsLst>
              <a:path path="circle">
                <a:fillToRect l="50000" t="-80000" r="50000" b="18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p:cNvPicPr>
            <a:picLocks noChangeAspect="1"/>
          </p:cNvPicPr>
          <p:nvPr userDrawn="1"/>
        </p:nvPicPr>
        <p:blipFill>
          <a:blip r:embed="rId2" cstate="print">
            <a:extLst>
              <a:ext uri="{28A0092B-C50C-407E-A947-70E740481C1C}">
                <a14:useLocalDpi xmlns="" xmlns:a14="http://schemas.microsoft.com/office/drawing/2010/main" val="0"/>
              </a:ext>
            </a:extLst>
          </a:blip>
          <a:stretch>
            <a:fillRect/>
          </a:stretch>
        </p:blipFill>
        <p:spPr>
          <a:xfrm>
            <a:off x="9430823" y="402266"/>
            <a:ext cx="2462981" cy="394077"/>
          </a:xfrm>
          <a:prstGeom prst="rect">
            <a:avLst/>
          </a:prstGeom>
        </p:spPr>
      </p:pic>
      <p:cxnSp>
        <p:nvCxnSpPr>
          <p:cNvPr id="6" name="Straight Connector 5"/>
          <p:cNvCxnSpPr/>
          <p:nvPr userDrawn="1"/>
        </p:nvCxnSpPr>
        <p:spPr>
          <a:xfrm flipV="1">
            <a:off x="390379" y="884903"/>
            <a:ext cx="11503425" cy="15895"/>
          </a:xfrm>
          <a:prstGeom prst="line">
            <a:avLst/>
          </a:prstGeom>
          <a:ln w="3175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rgbClr val="006699"/>
                </a:gs>
              </a:gsLst>
              <a:lin ang="2400000" scaled="0"/>
            </a:gradFill>
          </a:ln>
        </p:spPr>
        <p:style>
          <a:lnRef idx="1">
            <a:schemeClr val="accent1"/>
          </a:lnRef>
          <a:fillRef idx="0">
            <a:schemeClr val="accent1"/>
          </a:fillRef>
          <a:effectRef idx="0">
            <a:schemeClr val="accent1"/>
          </a:effectRef>
          <a:fontRef idx="minor">
            <a:schemeClr val="tx1"/>
          </a:fontRef>
        </p:style>
      </p:cxnSp>
      <p:sp>
        <p:nvSpPr>
          <p:cNvPr id="12" name="Text Placeholder 11"/>
          <p:cNvSpPr>
            <a:spLocks noGrp="1"/>
          </p:cNvSpPr>
          <p:nvPr>
            <p:ph type="body" sz="quarter" idx="11"/>
          </p:nvPr>
        </p:nvSpPr>
        <p:spPr>
          <a:xfrm>
            <a:off x="390525" y="988776"/>
            <a:ext cx="11503025" cy="5365987"/>
          </a:xfrm>
          <a:prstGeom prst="rect">
            <a:avLst/>
          </a:prstGeom>
        </p:spPr>
        <p:txBody>
          <a:bodyPr/>
          <a:lstStyle>
            <a:lvl1pPr>
              <a:defRPr sz="1600">
                <a:solidFill>
                  <a:schemeClr val="tx1">
                    <a:lumMod val="95000"/>
                    <a:lumOff val="5000"/>
                  </a:schemeClr>
                </a:solidFill>
                <a:latin typeface="Arial Narrow" panose="020B0606020202030204" pitchFamily="34" charset="0"/>
              </a:defRPr>
            </a:lvl1pPr>
            <a:lvl2pPr>
              <a:defRPr>
                <a:solidFill>
                  <a:srgbClr val="0070C0"/>
                </a:solidFill>
                <a:latin typeface="Arial Narrow" panose="020B0606020202030204" pitchFamily="34" charset="0"/>
              </a:defRPr>
            </a:lvl2pPr>
            <a:lvl3pPr>
              <a:defRPr>
                <a:solidFill>
                  <a:srgbClr val="0070C0"/>
                </a:solidFill>
                <a:latin typeface="Arial Narrow" panose="020B0606020202030204" pitchFamily="34" charset="0"/>
              </a:defRPr>
            </a:lvl3pPr>
            <a:lvl4pPr>
              <a:defRPr>
                <a:solidFill>
                  <a:srgbClr val="0070C0"/>
                </a:solidFill>
                <a:latin typeface="Arial Narrow" panose="020B0606020202030204" pitchFamily="34" charset="0"/>
              </a:defRPr>
            </a:lvl4pPr>
            <a:lvl5pPr>
              <a:defRPr>
                <a:solidFill>
                  <a:srgbClr val="0070C0"/>
                </a:solidFill>
                <a:latin typeface="Arial Narrow" panose="020B0606020202030204" pitchFamily="34" charset="0"/>
              </a:defRPr>
            </a:lvl5pPr>
          </a:lstStyle>
          <a:p>
            <a:pPr lvl="0"/>
            <a:r>
              <a:rPr lang="en-US" dirty="0" smtClean="0"/>
              <a:t>Click to edit Master text styles</a:t>
            </a:r>
          </a:p>
          <a:p>
            <a:pPr lvl="0"/>
            <a:r>
              <a:rPr lang="en-US" dirty="0" smtClean="0"/>
              <a:t>Second level</a:t>
            </a:r>
          </a:p>
          <a:p>
            <a:pPr lvl="0"/>
            <a:r>
              <a:rPr lang="en-US" dirty="0" smtClean="0"/>
              <a:t>Third level</a:t>
            </a:r>
          </a:p>
          <a:p>
            <a:pPr lvl="0"/>
            <a:r>
              <a:rPr lang="en-US" dirty="0" smtClean="0"/>
              <a:t>Fourth level</a:t>
            </a:r>
          </a:p>
          <a:p>
            <a:pPr lvl="0"/>
            <a:r>
              <a:rPr lang="en-US" dirty="0" smtClean="0"/>
              <a:t>Fifth level</a:t>
            </a:r>
            <a:endParaRPr lang="en-GB" dirty="0"/>
          </a:p>
        </p:txBody>
      </p:sp>
      <p:sp>
        <p:nvSpPr>
          <p:cNvPr id="14" name="Text Placeholder 13"/>
          <p:cNvSpPr>
            <a:spLocks noGrp="1"/>
          </p:cNvSpPr>
          <p:nvPr>
            <p:ph type="body" sz="quarter" idx="12" hasCustomPrompt="1"/>
          </p:nvPr>
        </p:nvSpPr>
        <p:spPr>
          <a:xfrm>
            <a:off x="390524" y="401638"/>
            <a:ext cx="8723659" cy="395287"/>
          </a:xfrm>
          <a:prstGeom prst="rect">
            <a:avLst/>
          </a:prstGeom>
        </p:spPr>
        <p:txBody>
          <a:bodyPr/>
          <a:lstStyle>
            <a:lvl1pPr marL="0" indent="0">
              <a:buNone/>
              <a:defRPr sz="3200">
                <a:solidFill>
                  <a:srgbClr val="006699"/>
                </a:solidFill>
                <a:latin typeface="Arial Narrow" panose="020B0606020202030204" pitchFamily="34" charset="0"/>
              </a:defRPr>
            </a:lvl1pPr>
          </a:lstStyle>
          <a:p>
            <a:pPr lvl="0"/>
            <a:r>
              <a:rPr lang="en-US" dirty="0" smtClean="0"/>
              <a:t>Heading – Click to edit</a:t>
            </a:r>
          </a:p>
        </p:txBody>
      </p:sp>
    </p:spTree>
    <p:extLst>
      <p:ext uri="{BB962C8B-B14F-4D97-AF65-F5344CB8AC3E}">
        <p14:creationId xmlns="" xmlns:p14="http://schemas.microsoft.com/office/powerpoint/2010/main" val="1214713625"/>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rms &amp; Conditions">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18E47987-10FD-4D14-84CB-B2F56846F569}" type="slidenum">
              <a:rPr lang="en-GB" smtClean="0"/>
              <a:pPr/>
              <a:t>‹#›</a:t>
            </a:fld>
            <a:endParaRPr lang="en-GB" dirty="0"/>
          </a:p>
        </p:txBody>
      </p:sp>
      <p:sp>
        <p:nvSpPr>
          <p:cNvPr id="15" name="Rectangle 14"/>
          <p:cNvSpPr>
            <a:spLocks noChangeArrowheads="1"/>
          </p:cNvSpPr>
          <p:nvPr userDrawn="1"/>
        </p:nvSpPr>
        <p:spPr bwMode="auto">
          <a:xfrm>
            <a:off x="606946" y="5200033"/>
            <a:ext cx="8576135" cy="127727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lang="en-GB" sz="700" b="1" dirty="0" smtClean="0">
                <a:solidFill>
                  <a:schemeClr val="bg2">
                    <a:lumMod val="90000"/>
                  </a:schemeClr>
                </a:solidFill>
                <a:latin typeface="Arial Narrow" panose="020B0606020202030204" pitchFamily="34" charset="0"/>
                <a:cs typeface="Arial" panose="020B0604020202020204" pitchFamily="34" charset="0"/>
              </a:rPr>
              <a:t>Technetix Group Limited 2014.  All rights reserved.</a:t>
            </a:r>
          </a:p>
          <a:p>
            <a:pPr marL="0" marR="0" lvl="0" indent="0" algn="just" defTabSz="914400" rtl="0" eaLnBrk="1" fontAlgn="base" latinLnBrk="0" hangingPunct="1">
              <a:lnSpc>
                <a:spcPct val="100000"/>
              </a:lnSpc>
              <a:spcBef>
                <a:spcPct val="0"/>
              </a:spcBef>
              <a:spcAft>
                <a:spcPct val="0"/>
              </a:spcAft>
              <a:buClrTx/>
              <a:buSzTx/>
              <a:buFontTx/>
              <a:buNone/>
              <a:tabLst/>
            </a:pPr>
            <a:endParaRPr kumimoji="0" lang="en-GB" sz="700" b="0" u="none" strike="noStrike" cap="none" normalizeH="0" baseline="0" dirty="0" smtClean="0">
              <a:ln>
                <a:noFill/>
              </a:ln>
              <a:solidFill>
                <a:schemeClr val="bg2">
                  <a:lumMod val="90000"/>
                </a:schemeClr>
              </a:solidFill>
              <a:effectLst/>
              <a:latin typeface="Arial Narrow" panose="020B0606020202030204" pitchFamily="34" charset="0"/>
              <a:ea typeface="Calibri" pitchFamily="34" charset="0"/>
              <a:cs typeface="Arial" panose="020B0604020202020204" pitchFamily="34" charset="0"/>
            </a:endParaRPr>
          </a:p>
          <a:p>
            <a:pPr marL="0" marR="0" lvl="0" indent="0" algn="just" defTabSz="914400" rtl="0" eaLnBrk="1" fontAlgn="base" latinLnBrk="0" hangingPunct="1">
              <a:lnSpc>
                <a:spcPct val="100000"/>
              </a:lnSpc>
              <a:spcBef>
                <a:spcPct val="0"/>
              </a:spcBef>
              <a:spcAft>
                <a:spcPct val="0"/>
              </a:spcAft>
              <a:buClrTx/>
              <a:buSzTx/>
              <a:buFontTx/>
              <a:buNone/>
              <a:tabLst/>
            </a:pPr>
            <a:r>
              <a:rPr kumimoji="0" lang="en-GB" sz="700" b="0" u="none" strike="noStrike" cap="none" normalizeH="0" baseline="0" dirty="0" smtClean="0">
                <a:ln>
                  <a:noFill/>
                </a:ln>
                <a:solidFill>
                  <a:schemeClr val="bg2">
                    <a:lumMod val="90000"/>
                  </a:schemeClr>
                </a:solidFill>
                <a:effectLst/>
                <a:latin typeface="Arial Narrow" panose="020B0606020202030204" pitchFamily="34" charset="0"/>
                <a:ea typeface="Calibri" pitchFamily="34" charset="0"/>
                <a:cs typeface="Arial" panose="020B0604020202020204" pitchFamily="34" charset="0"/>
              </a:rPr>
              <a:t>This document and the information contained in it is confidential and must not be disclosed to any third party without the prior written consent of Technetix. This document may not be copied, reproduced or adapted in any form without the prior written consent of </a:t>
            </a:r>
            <a:r>
              <a:rPr kumimoji="0" lang="en-GB" sz="700" b="0" u="none" strike="noStrike" cap="none" normalizeH="0" baseline="0" dirty="0" err="1" smtClean="0">
                <a:ln>
                  <a:noFill/>
                </a:ln>
                <a:solidFill>
                  <a:schemeClr val="bg2">
                    <a:lumMod val="90000"/>
                  </a:schemeClr>
                </a:solidFill>
                <a:effectLst/>
                <a:latin typeface="Arial Narrow" panose="020B0606020202030204" pitchFamily="34" charset="0"/>
                <a:ea typeface="Calibri" pitchFamily="34" charset="0"/>
                <a:cs typeface="Arial" panose="020B0604020202020204" pitchFamily="34" charset="0"/>
              </a:rPr>
              <a:t>Technetix</a:t>
            </a:r>
            <a:r>
              <a:rPr kumimoji="0" lang="en-GB" sz="700" b="0" u="none" strike="noStrike" cap="none" normalizeH="0" baseline="0" dirty="0" smtClean="0">
                <a:ln>
                  <a:noFill/>
                </a:ln>
                <a:solidFill>
                  <a:schemeClr val="bg2">
                    <a:lumMod val="90000"/>
                  </a:schemeClr>
                </a:solidFill>
                <a:effectLst/>
                <a:latin typeface="Arial Narrow" panose="020B0606020202030204" pitchFamily="34" charset="0"/>
                <a:ea typeface="Calibri" pitchFamily="34" charset="0"/>
                <a:cs typeface="Arial" panose="020B0604020202020204" pitchFamily="34" charset="0"/>
              </a:rPr>
              <a:t>. Use of this document is restricted by confidentiality undertakings. This document and any copies of it must be returned to </a:t>
            </a:r>
            <a:r>
              <a:rPr kumimoji="0" lang="en-GB" sz="700" b="0" u="none" strike="noStrike" cap="none" normalizeH="0" baseline="0" dirty="0" err="1" smtClean="0">
                <a:ln>
                  <a:noFill/>
                </a:ln>
                <a:solidFill>
                  <a:schemeClr val="bg2">
                    <a:lumMod val="90000"/>
                  </a:schemeClr>
                </a:solidFill>
                <a:effectLst/>
                <a:latin typeface="Arial Narrow" panose="020B0606020202030204" pitchFamily="34" charset="0"/>
                <a:ea typeface="Calibri" pitchFamily="34" charset="0"/>
                <a:cs typeface="Arial" panose="020B0604020202020204" pitchFamily="34" charset="0"/>
              </a:rPr>
              <a:t>Technetix</a:t>
            </a:r>
            <a:r>
              <a:rPr kumimoji="0" lang="en-GB" sz="700" b="0" u="none" strike="noStrike" cap="none" normalizeH="0" baseline="0" dirty="0" smtClean="0">
                <a:ln>
                  <a:noFill/>
                </a:ln>
                <a:solidFill>
                  <a:schemeClr val="bg2">
                    <a:lumMod val="90000"/>
                  </a:schemeClr>
                </a:solidFill>
                <a:effectLst/>
                <a:latin typeface="Arial Narrow" panose="020B0606020202030204" pitchFamily="34" charset="0"/>
                <a:ea typeface="Calibri" pitchFamily="34" charset="0"/>
                <a:cs typeface="Arial" panose="020B0604020202020204" pitchFamily="34" charset="0"/>
              </a:rPr>
              <a:t> immediately upon request.</a:t>
            </a:r>
          </a:p>
          <a:p>
            <a:pPr marL="0" marR="0" lvl="0" indent="0" algn="just" defTabSz="914400" rtl="0" eaLnBrk="1" fontAlgn="base" latinLnBrk="0" hangingPunct="1">
              <a:lnSpc>
                <a:spcPct val="100000"/>
              </a:lnSpc>
              <a:spcBef>
                <a:spcPct val="0"/>
              </a:spcBef>
              <a:spcAft>
                <a:spcPct val="0"/>
              </a:spcAft>
              <a:buClrTx/>
              <a:buSzTx/>
              <a:buFontTx/>
              <a:buNone/>
              <a:tabLst/>
            </a:pPr>
            <a:endParaRPr kumimoji="0" lang="en-GB" sz="700" b="0" u="none" strike="noStrike" cap="none" normalizeH="0" baseline="0" dirty="0" smtClean="0">
              <a:ln>
                <a:noFill/>
              </a:ln>
              <a:solidFill>
                <a:schemeClr val="bg2">
                  <a:lumMod val="90000"/>
                </a:schemeClr>
              </a:solidFill>
              <a:effectLst/>
              <a:latin typeface="Arial Narrow" panose="020B0606020202030204" pitchFamily="34" charset="0"/>
              <a:cs typeface="Arial" panose="020B0604020202020204"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700" b="0" u="none" strike="noStrike" cap="none" normalizeH="0" baseline="0" dirty="0" err="1" smtClean="0">
                <a:ln>
                  <a:noFill/>
                </a:ln>
                <a:solidFill>
                  <a:schemeClr val="bg2">
                    <a:lumMod val="90000"/>
                  </a:schemeClr>
                </a:solidFill>
                <a:effectLst/>
                <a:latin typeface="Arial Narrow" panose="020B0606020202030204" pitchFamily="34" charset="0"/>
                <a:ea typeface="Calibri" pitchFamily="34" charset="0"/>
                <a:cs typeface="Arial" panose="020B0604020202020204" pitchFamily="34" charset="0"/>
              </a:rPr>
              <a:t>Technetix</a:t>
            </a:r>
            <a:r>
              <a:rPr kumimoji="0" lang="en-US" sz="700" b="0" u="none" strike="noStrike" cap="none" normalizeH="0" baseline="0" dirty="0" smtClean="0">
                <a:ln>
                  <a:noFill/>
                </a:ln>
                <a:solidFill>
                  <a:schemeClr val="bg2">
                    <a:lumMod val="90000"/>
                  </a:schemeClr>
                </a:solidFill>
                <a:effectLst/>
                <a:latin typeface="Arial Narrow" panose="020B0606020202030204" pitchFamily="34" charset="0"/>
                <a:ea typeface="Calibri" pitchFamily="34" charset="0"/>
                <a:cs typeface="Arial" panose="020B0604020202020204" pitchFamily="34" charset="0"/>
              </a:rPr>
              <a:t> is the owner (or licensee) of all patents, registered designs, copyright and other similar rights whether </a:t>
            </a:r>
            <a:r>
              <a:rPr kumimoji="0" lang="en-US" sz="700" b="0" u="none" strike="noStrike" cap="none" normalizeH="0" baseline="0" dirty="0" err="1" smtClean="0">
                <a:ln>
                  <a:noFill/>
                </a:ln>
                <a:solidFill>
                  <a:schemeClr val="bg2">
                    <a:lumMod val="90000"/>
                  </a:schemeClr>
                </a:solidFill>
                <a:effectLst/>
                <a:latin typeface="Arial Narrow" panose="020B0606020202030204" pitchFamily="34" charset="0"/>
                <a:ea typeface="Calibri" pitchFamily="34" charset="0"/>
                <a:cs typeface="Arial" panose="020B0604020202020204" pitchFamily="34" charset="0"/>
              </a:rPr>
              <a:t>registrable</a:t>
            </a:r>
            <a:r>
              <a:rPr kumimoji="0" lang="en-US" sz="700" b="0" u="none" strike="noStrike" cap="none" normalizeH="0" baseline="0" dirty="0" smtClean="0">
                <a:ln>
                  <a:noFill/>
                </a:ln>
                <a:solidFill>
                  <a:schemeClr val="bg2">
                    <a:lumMod val="90000"/>
                  </a:schemeClr>
                </a:solidFill>
                <a:effectLst/>
                <a:latin typeface="Arial Narrow" panose="020B0606020202030204" pitchFamily="34" charset="0"/>
                <a:ea typeface="Calibri" pitchFamily="34" charset="0"/>
                <a:cs typeface="Arial" panose="020B0604020202020204" pitchFamily="34" charset="0"/>
              </a:rPr>
              <a:t> or not in any country (Intellectual Property Rights) in the products described in this document and in any drawings, designs, tooling, equipment and other materials provided by </a:t>
            </a:r>
            <a:r>
              <a:rPr kumimoji="0" lang="en-US" sz="700" b="0" u="none" strike="noStrike" cap="none" normalizeH="0" baseline="0" dirty="0" err="1" smtClean="0">
                <a:ln>
                  <a:noFill/>
                </a:ln>
                <a:solidFill>
                  <a:schemeClr val="bg2">
                    <a:lumMod val="90000"/>
                  </a:schemeClr>
                </a:solidFill>
                <a:effectLst/>
                <a:latin typeface="Arial Narrow" panose="020B0606020202030204" pitchFamily="34" charset="0"/>
                <a:ea typeface="Calibri" pitchFamily="34" charset="0"/>
                <a:cs typeface="Arial" panose="020B0604020202020204" pitchFamily="34" charset="0"/>
              </a:rPr>
              <a:t>Technetix</a:t>
            </a:r>
            <a:r>
              <a:rPr kumimoji="0" lang="en-US" sz="700" b="0" u="none" strike="noStrike" cap="none" normalizeH="0" baseline="0" dirty="0" smtClean="0">
                <a:ln>
                  <a:noFill/>
                </a:ln>
                <a:solidFill>
                  <a:schemeClr val="bg2">
                    <a:lumMod val="90000"/>
                  </a:schemeClr>
                </a:solidFill>
                <a:effectLst/>
                <a:latin typeface="Arial Narrow" panose="020B0606020202030204" pitchFamily="34" charset="0"/>
                <a:ea typeface="Calibri" pitchFamily="34" charset="0"/>
                <a:cs typeface="Arial" panose="020B0604020202020204" pitchFamily="34" charset="0"/>
              </a:rPr>
              <a:t>. Any Intellectual Property Rights arising or created in any enhancements and modifications to the products and any derivatives created from the products shall vest in Technetix. </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en-GB" sz="700" b="0" u="none" strike="noStrike" cap="none" normalizeH="0" baseline="0" dirty="0" smtClean="0">
              <a:ln>
                <a:noFill/>
              </a:ln>
              <a:solidFill>
                <a:schemeClr val="bg2">
                  <a:lumMod val="90000"/>
                </a:schemeClr>
              </a:solidFill>
              <a:effectLst/>
              <a:latin typeface="Arial Narrow" panose="020B0606020202030204" pitchFamily="34" charset="0"/>
              <a:cs typeface="Arial" panose="020B0604020202020204"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GB" sz="700" b="0" u="none" strike="noStrike" cap="none" normalizeH="0" baseline="0" dirty="0" smtClean="0">
                <a:ln>
                  <a:noFill/>
                </a:ln>
                <a:solidFill>
                  <a:schemeClr val="bg2">
                    <a:lumMod val="90000"/>
                  </a:schemeClr>
                </a:solidFill>
                <a:effectLst/>
                <a:latin typeface="Arial Narrow" panose="020B0606020202030204" pitchFamily="34" charset="0"/>
                <a:ea typeface="Calibri" pitchFamily="34" charset="0"/>
                <a:cs typeface="Arial" panose="020B0604020202020204" pitchFamily="34" charset="0"/>
              </a:rPr>
              <a:t>This document is provided for information purposes only and does not constitute an offer, an invitation to tender or any other type of contractual document capable of acceptance. </a:t>
            </a:r>
            <a:r>
              <a:rPr kumimoji="0" lang="en-GB" sz="700" b="0" u="none" strike="noStrike" cap="none" normalizeH="0" baseline="0" dirty="0" err="1" smtClean="0">
                <a:ln>
                  <a:noFill/>
                </a:ln>
                <a:solidFill>
                  <a:schemeClr val="bg2">
                    <a:lumMod val="90000"/>
                  </a:schemeClr>
                </a:solidFill>
                <a:effectLst/>
                <a:latin typeface="Arial Narrow" panose="020B0606020202030204" pitchFamily="34" charset="0"/>
                <a:ea typeface="Calibri" pitchFamily="34" charset="0"/>
                <a:cs typeface="Arial" panose="020B0604020202020204" pitchFamily="34" charset="0"/>
              </a:rPr>
              <a:t>Technetix</a:t>
            </a:r>
            <a:r>
              <a:rPr kumimoji="0" lang="en-GB" sz="700" b="0" u="none" strike="noStrike" cap="none" normalizeH="0" baseline="0" dirty="0" smtClean="0">
                <a:ln>
                  <a:noFill/>
                </a:ln>
                <a:solidFill>
                  <a:schemeClr val="bg2">
                    <a:lumMod val="90000"/>
                  </a:schemeClr>
                </a:solidFill>
                <a:effectLst/>
                <a:latin typeface="Arial Narrow" panose="020B0606020202030204" pitchFamily="34" charset="0"/>
                <a:ea typeface="Calibri" pitchFamily="34" charset="0"/>
                <a:cs typeface="Arial" panose="020B0604020202020204" pitchFamily="34" charset="0"/>
              </a:rPr>
              <a:t> shall not be liable for any costs incurred by the recipient in connection with this document, including but not limited to costs incurred in reviewing this document, in participating in any discussions and evaluation processes, or in attending any meetings or events in collaboration with </a:t>
            </a:r>
            <a:r>
              <a:rPr kumimoji="0" lang="en-GB" sz="700" b="0" u="none" strike="noStrike" cap="none" normalizeH="0" baseline="0" dirty="0" err="1" smtClean="0">
                <a:ln>
                  <a:noFill/>
                </a:ln>
                <a:solidFill>
                  <a:schemeClr val="bg2">
                    <a:lumMod val="90000"/>
                  </a:schemeClr>
                </a:solidFill>
                <a:effectLst/>
                <a:latin typeface="Arial Narrow" panose="020B0606020202030204" pitchFamily="34" charset="0"/>
                <a:ea typeface="Calibri" pitchFamily="34" charset="0"/>
                <a:cs typeface="Arial" panose="020B0604020202020204" pitchFamily="34" charset="0"/>
              </a:rPr>
              <a:t>Technetix</a:t>
            </a:r>
            <a:r>
              <a:rPr kumimoji="0" lang="en-GB" sz="700" b="0" u="none" strike="noStrike" cap="none" normalizeH="0" baseline="0" dirty="0" smtClean="0">
                <a:ln>
                  <a:noFill/>
                </a:ln>
                <a:solidFill>
                  <a:schemeClr val="bg2">
                    <a:lumMod val="90000"/>
                  </a:schemeClr>
                </a:solidFill>
                <a:effectLst/>
                <a:latin typeface="Arial Narrow" panose="020B0606020202030204" pitchFamily="34" charset="0"/>
                <a:ea typeface="Calibri" pitchFamily="34" charset="0"/>
                <a:cs typeface="Arial" panose="020B0604020202020204" pitchFamily="34" charset="0"/>
              </a:rPr>
              <a:t>. Unless or until Technetix issues a Purchase Order for products to be supplied or services to be performed by the recipient, any products supplied or work done by the recipient is at the recipient’s sole risk and expense</a:t>
            </a:r>
            <a:r>
              <a:rPr kumimoji="0" lang="en-GB" sz="600" b="0" u="none" strike="noStrike" cap="none" normalizeH="0" baseline="0" dirty="0" smtClean="0">
                <a:ln>
                  <a:noFill/>
                </a:ln>
                <a:solidFill>
                  <a:schemeClr val="bg2">
                    <a:lumMod val="90000"/>
                  </a:schemeClr>
                </a:solidFill>
                <a:effectLst/>
                <a:latin typeface="Arial" panose="020B0604020202020204" pitchFamily="34" charset="0"/>
                <a:ea typeface="Calibri" pitchFamily="34" charset="0"/>
                <a:cs typeface="Arial" panose="020B0604020202020204" pitchFamily="34" charset="0"/>
              </a:rPr>
              <a:t>.</a:t>
            </a:r>
            <a:endParaRPr kumimoji="0" lang="en-GB" sz="600" b="0" u="none" strike="noStrike" cap="none" normalizeH="0" baseline="0" dirty="0" smtClean="0">
              <a:ln>
                <a:noFill/>
              </a:ln>
              <a:solidFill>
                <a:schemeClr val="bg2">
                  <a:lumMod val="90000"/>
                </a:schemeClr>
              </a:solidFill>
              <a:effectLst/>
              <a:latin typeface="Arial" panose="020B0604020202020204" pitchFamily="34" charset="0"/>
              <a:cs typeface="Arial" panose="020B0604020202020204" pitchFamily="34" charset="0"/>
            </a:endParaRPr>
          </a:p>
        </p:txBody>
      </p:sp>
    </p:spTree>
    <p:extLst>
      <p:ext uri="{BB962C8B-B14F-4D97-AF65-F5344CB8AC3E}">
        <p14:creationId xmlns="" xmlns:p14="http://schemas.microsoft.com/office/powerpoint/2010/main" val="3621319570"/>
      </p:ext>
    </p:extLst>
  </p:cSld>
  <p:clrMapOvr>
    <a:masterClrMapping/>
  </p:clrMapOvr>
  <p:transition spd="slow">
    <p:push/>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image" Target="../media/image1.jpeg"/><Relationship Id="rId5" Type="http://schemas.openxmlformats.org/officeDocument/2006/relationships/theme" Target="../theme/theme2.xml"/><Relationship Id="rId4"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cstate="print">
            <a:lum/>
          </a:blip>
          <a:srcRect/>
          <a:stretch>
            <a:fillRect t="-17000" b="-17000"/>
          </a:stretch>
        </a:blipFill>
        <a:effectLst/>
      </p:bgPr>
    </p:bg>
    <p:spTree>
      <p:nvGrpSpPr>
        <p:cNvPr id="1" name=""/>
        <p:cNvGrpSpPr/>
        <p:nvPr/>
      </p:nvGrpSpPr>
      <p:grpSpPr>
        <a:xfrm>
          <a:off x="0" y="0"/>
          <a:ext cx="0" cy="0"/>
          <a:chOff x="0" y="0"/>
          <a:chExt cx="0" cy="0"/>
        </a:xfrm>
      </p:grpSpPr>
      <p:sp>
        <p:nvSpPr>
          <p:cNvPr id="6" name="Snip Single Corner Rectangle 5"/>
          <p:cNvSpPr/>
          <p:nvPr userDrawn="1"/>
        </p:nvSpPr>
        <p:spPr>
          <a:xfrm>
            <a:off x="-583096" y="249219"/>
            <a:ext cx="13875026" cy="6356344"/>
          </a:xfrm>
          <a:prstGeom prst="snip1Rect">
            <a:avLst/>
          </a:prstGeom>
          <a:solidFill>
            <a:sysClr val="window" lastClr="FFFFFF"/>
          </a:solidFill>
          <a:ln w="25400" cap="flat" cmpd="sng" algn="ctr">
            <a:gradFill flip="none" rotWithShape="1">
              <a:gsLst>
                <a:gs pos="0">
                  <a:srgbClr val="1D6FA9">
                    <a:lumMod val="0"/>
                    <a:lumOff val="100000"/>
                  </a:srgbClr>
                </a:gs>
                <a:gs pos="24000">
                  <a:srgbClr val="1D6FA9">
                    <a:lumMod val="0"/>
                    <a:lumOff val="100000"/>
                  </a:srgbClr>
                </a:gs>
                <a:gs pos="100000">
                  <a:srgbClr val="1D6FA9">
                    <a:lumMod val="100000"/>
                  </a:srgbClr>
                </a:gs>
              </a:gsLst>
              <a:path path="circle">
                <a:fillToRect l="50000" t="-80000" r="50000" b="180000"/>
              </a:path>
              <a:tileRec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pic>
        <p:nvPicPr>
          <p:cNvPr id="8" name="Picture 7"/>
          <p:cNvPicPr>
            <a:picLocks noChangeAspect="1"/>
          </p:cNvPicPr>
          <p:nvPr userDrawn="1"/>
        </p:nvPicPr>
        <p:blipFill>
          <a:blip r:embed="rId6" cstate="print">
            <a:extLst>
              <a:ext uri="{28A0092B-C50C-407E-A947-70E740481C1C}">
                <a14:useLocalDpi xmlns="" xmlns:a14="http://schemas.microsoft.com/office/drawing/2010/main" val="0"/>
              </a:ext>
            </a:extLst>
          </a:blip>
          <a:stretch>
            <a:fillRect/>
          </a:stretch>
        </p:blipFill>
        <p:spPr>
          <a:xfrm>
            <a:off x="-3811581" y="953648"/>
            <a:ext cx="16062189" cy="3403005"/>
          </a:xfrm>
          <a:prstGeom prst="rect">
            <a:avLst/>
          </a:prstGeom>
        </p:spPr>
      </p:pic>
      <p:pic>
        <p:nvPicPr>
          <p:cNvPr id="9" name="Picture 8"/>
          <p:cNvPicPr>
            <a:picLocks noChangeAspect="1"/>
          </p:cNvPicPr>
          <p:nvPr userDrawn="1"/>
        </p:nvPicPr>
        <p:blipFill>
          <a:blip r:embed="rId7" cstate="print">
            <a:extLst>
              <a:ext uri="{28A0092B-C50C-407E-A947-70E740481C1C}">
                <a14:useLocalDpi xmlns="" xmlns:a14="http://schemas.microsoft.com/office/drawing/2010/main" val="0"/>
              </a:ext>
            </a:extLst>
          </a:blip>
          <a:stretch>
            <a:fillRect/>
          </a:stretch>
        </p:blipFill>
        <p:spPr>
          <a:xfrm>
            <a:off x="686156" y="4284194"/>
            <a:ext cx="2739234" cy="438278"/>
          </a:xfrm>
          <a:prstGeom prst="rect">
            <a:avLst/>
          </a:prstGeom>
        </p:spPr>
      </p:pic>
      <p:sp>
        <p:nvSpPr>
          <p:cNvPr id="10" name="Footer Placeholder 4"/>
          <p:cNvSpPr txBox="1">
            <a:spLocks/>
          </p:cNvSpPr>
          <p:nvPr userDrawn="1"/>
        </p:nvSpPr>
        <p:spPr>
          <a:xfrm>
            <a:off x="700252" y="6579947"/>
            <a:ext cx="2895600" cy="365125"/>
          </a:xfrm>
          <a:prstGeom prst="rect">
            <a:avLst/>
          </a:prstGeom>
        </p:spPr>
        <p:txBody>
          <a:bodyPr vert="horz" lIns="0" tIns="0" rIns="0" bIns="0" rtlCol="0" anchor="ctr" anchorCtr="0"/>
          <a:lstStyle>
            <a:defPPr>
              <a:defRPr lang="en-US"/>
            </a:defPPr>
            <a:lvl1pPr marL="0" algn="l" defTabSz="914400" rtl="0" eaLnBrk="1" latinLnBrk="0" hangingPunct="1">
              <a:defRPr sz="800" kern="1200">
                <a:solidFill>
                  <a:srgbClr val="005DA3"/>
                </a:solidFill>
                <a:latin typeface="Arial"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smtClean="0">
                <a:solidFill>
                  <a:schemeClr val="bg1"/>
                </a:solidFill>
              </a:rPr>
              <a:t>Commercial</a:t>
            </a:r>
            <a:r>
              <a:rPr lang="en-US" dirty="0" smtClean="0">
                <a:solidFill>
                  <a:schemeClr val="bg1"/>
                </a:solidFill>
                <a:latin typeface="Arial Black" panose="020B0A04020102020204" pitchFamily="34" charset="0"/>
              </a:rPr>
              <a:t> </a:t>
            </a:r>
            <a:r>
              <a:rPr lang="en-US" dirty="0" smtClean="0">
                <a:solidFill>
                  <a:schemeClr val="bg1"/>
                </a:solidFill>
              </a:rPr>
              <a:t>in confidence | © 2014 Technetix </a:t>
            </a:r>
            <a:endParaRPr lang="en-US" dirty="0">
              <a:solidFill>
                <a:schemeClr val="bg1"/>
              </a:solidFill>
            </a:endParaRPr>
          </a:p>
        </p:txBody>
      </p:sp>
    </p:spTree>
    <p:extLst>
      <p:ext uri="{BB962C8B-B14F-4D97-AF65-F5344CB8AC3E}">
        <p14:creationId xmlns="" xmlns:p14="http://schemas.microsoft.com/office/powerpoint/2010/main" val="2327592428"/>
      </p:ext>
    </p:extLst>
  </p:cSld>
  <p:clrMap bg1="lt1" tx1="dk1" bg2="lt2" tx2="dk2" accent1="accent1" accent2="accent2" accent3="accent3" accent4="accent4" accent5="accent5" accent6="accent6" hlink="hlink" folHlink="folHlink"/>
  <p:sldLayoutIdLst>
    <p:sldLayoutId id="2147483731" r:id="rId1"/>
    <p:sldLayoutId id="2147483735" r:id="rId2"/>
    <p:sldLayoutId id="2147483734" r:id="rId3"/>
  </p:sldLayoutIdLst>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right)">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6" cstate="print">
            <a:lum/>
          </a:blip>
          <a:srcRect/>
          <a:stretch>
            <a:fillRect t="-17000" b="-17000"/>
          </a:stretch>
        </a:blip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9114184" y="6577570"/>
            <a:ext cx="2743200" cy="365125"/>
          </a:xfrm>
          <a:prstGeom prst="rect">
            <a:avLst/>
          </a:prstGeom>
        </p:spPr>
        <p:txBody>
          <a:bodyPr vert="horz" lIns="91440" tIns="45720" rIns="91440" bIns="45720" rtlCol="0" anchor="ctr"/>
          <a:lstStyle>
            <a:lvl1pPr algn="r">
              <a:defRPr sz="1200">
                <a:solidFill>
                  <a:schemeClr val="bg1"/>
                </a:solidFill>
                <a:latin typeface="Arial Narrow" panose="020B0606020202030204" pitchFamily="34" charset="0"/>
              </a:defRPr>
            </a:lvl1pPr>
          </a:lstStyle>
          <a:p>
            <a:fld id="{18E47987-10FD-4D14-84CB-B2F56846F569}" type="slidenum">
              <a:rPr lang="en-GB" smtClean="0"/>
              <a:pPr/>
              <a:t>‹#›</a:t>
            </a:fld>
            <a:endParaRPr lang="en-GB" dirty="0"/>
          </a:p>
        </p:txBody>
      </p:sp>
      <p:sp>
        <p:nvSpPr>
          <p:cNvPr id="8" name="Footer Placeholder 4"/>
          <p:cNvSpPr txBox="1">
            <a:spLocks/>
          </p:cNvSpPr>
          <p:nvPr userDrawn="1"/>
        </p:nvSpPr>
        <p:spPr>
          <a:xfrm>
            <a:off x="700252" y="6579947"/>
            <a:ext cx="2895600" cy="365125"/>
          </a:xfrm>
          <a:prstGeom prst="rect">
            <a:avLst/>
          </a:prstGeom>
        </p:spPr>
        <p:txBody>
          <a:bodyPr vert="horz" lIns="0" tIns="0" rIns="0" bIns="0" rtlCol="0" anchor="ctr" anchorCtr="0"/>
          <a:lstStyle>
            <a:defPPr>
              <a:defRPr lang="en-US"/>
            </a:defPPr>
            <a:lvl1pPr marL="0" algn="l" defTabSz="914400" rtl="0" eaLnBrk="1" latinLnBrk="0" hangingPunct="1">
              <a:defRPr sz="800" kern="1200">
                <a:solidFill>
                  <a:srgbClr val="005DA3"/>
                </a:solidFill>
                <a:latin typeface="Arial"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smtClean="0">
                <a:solidFill>
                  <a:schemeClr val="bg1"/>
                </a:solidFill>
              </a:rPr>
              <a:t>Commercial</a:t>
            </a:r>
            <a:r>
              <a:rPr lang="en-US" dirty="0" smtClean="0">
                <a:solidFill>
                  <a:schemeClr val="bg1"/>
                </a:solidFill>
                <a:latin typeface="Arial Black" panose="020B0A04020102020204" pitchFamily="34" charset="0"/>
              </a:rPr>
              <a:t> </a:t>
            </a:r>
            <a:r>
              <a:rPr lang="en-US" dirty="0" smtClean="0">
                <a:solidFill>
                  <a:schemeClr val="bg1"/>
                </a:solidFill>
              </a:rPr>
              <a:t>in confidence | © 2014 Technetix </a:t>
            </a:r>
            <a:endParaRPr lang="en-US" dirty="0">
              <a:solidFill>
                <a:schemeClr val="bg1"/>
              </a:solidFill>
            </a:endParaRPr>
          </a:p>
        </p:txBody>
      </p:sp>
    </p:spTree>
    <p:extLst>
      <p:ext uri="{BB962C8B-B14F-4D97-AF65-F5344CB8AC3E}">
        <p14:creationId xmlns="" xmlns:p14="http://schemas.microsoft.com/office/powerpoint/2010/main" val="3677084925"/>
      </p:ext>
    </p:extLst>
  </p:cSld>
  <p:clrMap bg1="lt1" tx1="dk1" bg2="lt2" tx2="dk2" accent1="accent1" accent2="accent2" accent3="accent3" accent4="accent4" accent5="accent5" accent6="accent6" hlink="hlink" folHlink="folHlink"/>
  <p:sldLayoutIdLst>
    <p:sldLayoutId id="2147483729" r:id="rId1"/>
    <p:sldLayoutId id="2147483733" r:id="rId2"/>
    <p:sldLayoutId id="2147483730" r:id="rId3"/>
    <p:sldLayoutId id="2147483726" r:id="rId4"/>
  </p:sldLayoutIdLst>
  <p:transition spd="slow">
    <p:push/>
  </p:transition>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6.xml"/><Relationship Id="rId4" Type="http://schemas.openxmlformats.org/officeDocument/2006/relationships/image" Target="../media/image7.jpe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image" Target="../media/image11.png"/><Relationship Id="rId5" Type="http://schemas.openxmlformats.org/officeDocument/2006/relationships/oleObject" Target="file:///\\server01\tratec\users\martien\Mijn%20afbeeldingen\LTE.vsd\Drawing\~Page-1\Sheet.12" TargetMode="Externa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2.jpeg"/><Relationship Id="rId1" Type="http://schemas.openxmlformats.org/officeDocument/2006/relationships/slideLayout" Target="../slideLayouts/slideLayout6.xml"/><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GB" dirty="0"/>
              <a:t>Impact of LTE on the in-home installation </a:t>
            </a:r>
            <a:r>
              <a:rPr lang="en-US" dirty="0"/>
              <a:t>		</a:t>
            </a:r>
            <a:endParaRPr lang="en-GB" dirty="0"/>
          </a:p>
        </p:txBody>
      </p:sp>
      <p:sp>
        <p:nvSpPr>
          <p:cNvPr id="4" name="Content Placeholder 3"/>
          <p:cNvSpPr>
            <a:spLocks noGrp="1"/>
          </p:cNvSpPr>
          <p:nvPr>
            <p:ph sz="quarter" idx="13"/>
          </p:nvPr>
        </p:nvSpPr>
        <p:spPr/>
        <p:txBody>
          <a:bodyPr/>
          <a:lstStyle/>
          <a:p>
            <a:r>
              <a:rPr lang="en-GB" dirty="0" smtClean="0">
                <a:solidFill>
                  <a:srgbClr val="006699"/>
                </a:solidFill>
              </a:rPr>
              <a:t>Premton Bogaj</a:t>
            </a:r>
            <a:endParaRPr lang="en-GB" dirty="0">
              <a:solidFill>
                <a:srgbClr val="006699"/>
              </a:solidFill>
            </a:endParaRPr>
          </a:p>
          <a:p>
            <a:endParaRPr lang="en-GB" dirty="0"/>
          </a:p>
        </p:txBody>
      </p:sp>
      <p:sp>
        <p:nvSpPr>
          <p:cNvPr id="5" name="Text Placeholder 4"/>
          <p:cNvSpPr>
            <a:spLocks noGrp="1"/>
          </p:cNvSpPr>
          <p:nvPr>
            <p:ph type="body" sz="quarter" idx="14"/>
          </p:nvPr>
        </p:nvSpPr>
        <p:spPr/>
        <p:txBody>
          <a:bodyPr/>
          <a:lstStyle/>
          <a:p>
            <a:r>
              <a:rPr lang="en-GB" dirty="0"/>
              <a:t>Will CE class A screening be sufficient? A mathematical approximation.</a:t>
            </a:r>
          </a:p>
          <a:p>
            <a:endParaRPr lang="en-GB" dirty="0"/>
          </a:p>
        </p:txBody>
      </p:sp>
      <p:sp>
        <p:nvSpPr>
          <p:cNvPr id="3" name="Text Placeholder 2"/>
          <p:cNvSpPr>
            <a:spLocks noGrp="1"/>
          </p:cNvSpPr>
          <p:nvPr>
            <p:ph type="body" sz="quarter" idx="11"/>
          </p:nvPr>
        </p:nvSpPr>
        <p:spPr/>
        <p:txBody>
          <a:bodyPr/>
          <a:lstStyle/>
          <a:p>
            <a:r>
              <a:rPr lang="en-GB" dirty="0" smtClean="0"/>
              <a:t>Technical Solutions Specialist – South </a:t>
            </a:r>
            <a:r>
              <a:rPr lang="en-GB" smtClean="0"/>
              <a:t>Eastern Europe</a:t>
            </a:r>
            <a:endParaRPr lang="en-GB" dirty="0"/>
          </a:p>
        </p:txBody>
      </p:sp>
    </p:spTree>
    <p:extLst>
      <p:ext uri="{BB962C8B-B14F-4D97-AF65-F5344CB8AC3E}">
        <p14:creationId xmlns="" xmlns:p14="http://schemas.microsoft.com/office/powerpoint/2010/main" val="75259879"/>
      </p:ext>
    </p:extLst>
  </p:cSld>
  <p:clrMapOvr>
    <a:masterClrMapping/>
  </p:clrMapOvr>
  <p:transition spd="slow">
    <p:pu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2"/>
          </p:nvPr>
        </p:nvSpPr>
        <p:spPr/>
        <p:txBody>
          <a:bodyPr/>
          <a:lstStyle/>
          <a:p>
            <a:r>
              <a:rPr lang="en-GB" dirty="0"/>
              <a:t>Impact of LTE on the in-home installation</a:t>
            </a:r>
          </a:p>
          <a:p>
            <a:endParaRPr lang="en-GB" dirty="0"/>
          </a:p>
        </p:txBody>
      </p:sp>
      <p:pic>
        <p:nvPicPr>
          <p:cNvPr id="4" name="Picture 7"/>
          <p:cNvPicPr>
            <a:picLocks noChangeAspect="1" noChangeArrowheads="1"/>
          </p:cNvPicPr>
          <p:nvPr/>
        </p:nvPicPr>
        <p:blipFill>
          <a:blip r:embed="rId2" cstate="print"/>
          <a:srcRect/>
          <a:stretch>
            <a:fillRect/>
          </a:stretch>
        </p:blipFill>
        <p:spPr bwMode="auto">
          <a:xfrm>
            <a:off x="748481" y="1962142"/>
            <a:ext cx="5253756" cy="2613965"/>
          </a:xfrm>
          <a:prstGeom prst="rect">
            <a:avLst/>
          </a:prstGeom>
          <a:noFill/>
          <a:ln w="9525">
            <a:noFill/>
            <a:miter lim="800000"/>
            <a:headEnd/>
            <a:tailEnd/>
          </a:ln>
          <a:effectLst/>
        </p:spPr>
      </p:pic>
      <p:pic>
        <p:nvPicPr>
          <p:cNvPr id="5" name="Afbeelding 19" descr="tv.jpg"/>
          <p:cNvPicPr>
            <a:picLocks noChangeAspect="1"/>
          </p:cNvPicPr>
          <p:nvPr/>
        </p:nvPicPr>
        <p:blipFill>
          <a:blip r:embed="rId3" cstate="print"/>
          <a:stretch>
            <a:fillRect/>
          </a:stretch>
        </p:blipFill>
        <p:spPr>
          <a:xfrm>
            <a:off x="6177761" y="1612890"/>
            <a:ext cx="5000627" cy="3750471"/>
          </a:xfrm>
          <a:prstGeom prst="rect">
            <a:avLst/>
          </a:prstGeom>
        </p:spPr>
      </p:pic>
      <p:sp>
        <p:nvSpPr>
          <p:cNvPr id="6" name="Tekstvak 21"/>
          <p:cNvSpPr txBox="1"/>
          <p:nvPr/>
        </p:nvSpPr>
        <p:spPr>
          <a:xfrm>
            <a:off x="2726543" y="1962142"/>
            <a:ext cx="1489837" cy="2554545"/>
          </a:xfrm>
          <a:prstGeom prst="rect">
            <a:avLst/>
          </a:prstGeom>
          <a:noFill/>
        </p:spPr>
        <p:txBody>
          <a:bodyPr wrap="square" rtlCol="0">
            <a:spAutoFit/>
          </a:bodyPr>
          <a:lstStyle/>
          <a:p>
            <a:r>
              <a:rPr lang="nl-NL" sz="16000" b="1" dirty="0" smtClean="0">
                <a:solidFill>
                  <a:srgbClr val="FFFF00"/>
                </a:solidFill>
              </a:rPr>
              <a:t>?</a:t>
            </a:r>
            <a:endParaRPr lang="nl-NL" sz="16000" b="1" dirty="0">
              <a:solidFill>
                <a:srgbClr val="FFFF00"/>
              </a:solidFill>
            </a:endParaRPr>
          </a:p>
        </p:txBody>
      </p:sp>
      <p:sp>
        <p:nvSpPr>
          <p:cNvPr id="7" name="Tekstvak 26"/>
          <p:cNvSpPr txBox="1"/>
          <p:nvPr/>
        </p:nvSpPr>
        <p:spPr>
          <a:xfrm>
            <a:off x="8146270" y="1916104"/>
            <a:ext cx="1489837" cy="2554545"/>
          </a:xfrm>
          <a:prstGeom prst="rect">
            <a:avLst/>
          </a:prstGeom>
          <a:noFill/>
        </p:spPr>
        <p:txBody>
          <a:bodyPr wrap="square" rtlCol="0">
            <a:spAutoFit/>
          </a:bodyPr>
          <a:lstStyle/>
          <a:p>
            <a:r>
              <a:rPr lang="nl-NL" sz="16000" b="1" dirty="0" smtClean="0">
                <a:solidFill>
                  <a:srgbClr val="FFFF00"/>
                </a:solidFill>
              </a:rPr>
              <a:t>?</a:t>
            </a:r>
            <a:endParaRPr lang="nl-NL" sz="16000" b="1" dirty="0">
              <a:solidFill>
                <a:srgbClr val="FFFF00"/>
              </a:solidFill>
            </a:endParaRPr>
          </a:p>
        </p:txBody>
      </p:sp>
    </p:spTree>
    <p:extLst>
      <p:ext uri="{BB962C8B-B14F-4D97-AF65-F5344CB8AC3E}">
        <p14:creationId xmlns="" xmlns:p14="http://schemas.microsoft.com/office/powerpoint/2010/main" val="327532849"/>
      </p:ext>
    </p:extLst>
  </p:cSld>
  <p:clrMapOvr>
    <a:masterClrMapping/>
  </p:clrMapOvr>
  <p:transition spd="slow">
    <p:push/>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2"/>
          </p:nvPr>
        </p:nvSpPr>
        <p:spPr/>
        <p:txBody>
          <a:bodyPr/>
          <a:lstStyle/>
          <a:p>
            <a:r>
              <a:rPr lang="en-GB" dirty="0"/>
              <a:t>Impact of LTE on the in-home installation</a:t>
            </a:r>
          </a:p>
          <a:p>
            <a:endParaRPr lang="en-GB" dirty="0"/>
          </a:p>
        </p:txBody>
      </p:sp>
      <p:pic>
        <p:nvPicPr>
          <p:cNvPr id="4" name="Afbeelding 7" descr="Nieuwe afbeelding.png"/>
          <p:cNvPicPr>
            <a:picLocks noChangeAspect="1"/>
          </p:cNvPicPr>
          <p:nvPr/>
        </p:nvPicPr>
        <p:blipFill>
          <a:blip r:embed="rId2" cstate="print"/>
          <a:stretch>
            <a:fillRect/>
          </a:stretch>
        </p:blipFill>
        <p:spPr>
          <a:xfrm>
            <a:off x="5703100" y="1339839"/>
            <a:ext cx="4545800" cy="3415918"/>
          </a:xfrm>
          <a:prstGeom prst="rect">
            <a:avLst/>
          </a:prstGeom>
        </p:spPr>
      </p:pic>
      <p:sp>
        <p:nvSpPr>
          <p:cNvPr id="5" name="Tekstvak 8"/>
          <p:cNvSpPr txBox="1"/>
          <p:nvPr/>
        </p:nvSpPr>
        <p:spPr>
          <a:xfrm>
            <a:off x="1635124" y="1339839"/>
            <a:ext cx="4857784" cy="3970318"/>
          </a:xfrm>
          <a:prstGeom prst="rect">
            <a:avLst/>
          </a:prstGeom>
          <a:noFill/>
        </p:spPr>
        <p:txBody>
          <a:bodyPr wrap="square" rtlCol="0">
            <a:spAutoFit/>
          </a:bodyPr>
          <a:lstStyle/>
          <a:p>
            <a:pPr>
              <a:buFont typeface="Arial" pitchFamily="34" charset="0"/>
              <a:buChar char="•"/>
            </a:pPr>
            <a:r>
              <a:rPr lang="en-GB" sz="1800" dirty="0" smtClean="0">
                <a:solidFill>
                  <a:srgbClr val="404040"/>
                </a:solidFill>
                <a:latin typeface="Arial Narrow" panose="020B0606020202030204" pitchFamily="34" charset="0"/>
              </a:rPr>
              <a:t>  Testing with sniffers shows a significant </a:t>
            </a:r>
          </a:p>
          <a:p>
            <a:r>
              <a:rPr lang="en-GB" sz="1800" dirty="0" smtClean="0">
                <a:solidFill>
                  <a:srgbClr val="404040"/>
                </a:solidFill>
                <a:latin typeface="Arial Narrow" panose="020B0606020202030204" pitchFamily="34" charset="0"/>
              </a:rPr>
              <a:t>    number of in-home networks</a:t>
            </a:r>
          </a:p>
          <a:p>
            <a:r>
              <a:rPr lang="en-GB" sz="1800" dirty="0" smtClean="0">
                <a:solidFill>
                  <a:srgbClr val="404040"/>
                </a:solidFill>
                <a:latin typeface="Arial Narrow" panose="020B0606020202030204" pitchFamily="34" charset="0"/>
              </a:rPr>
              <a:t>    well below class A quality.</a:t>
            </a:r>
          </a:p>
          <a:p>
            <a:endParaRPr lang="en-GB" sz="1800" dirty="0" smtClean="0">
              <a:solidFill>
                <a:srgbClr val="404040"/>
              </a:solidFill>
              <a:latin typeface="Arial Narrow" panose="020B0606020202030204" pitchFamily="34" charset="0"/>
            </a:endParaRPr>
          </a:p>
          <a:p>
            <a:pPr>
              <a:buFont typeface="Arial" pitchFamily="34" charset="0"/>
              <a:buChar char="•"/>
            </a:pPr>
            <a:r>
              <a:rPr lang="en-GB" sz="1800" dirty="0" smtClean="0">
                <a:solidFill>
                  <a:srgbClr val="404040"/>
                </a:solidFill>
                <a:latin typeface="Arial Narrow" panose="020B0606020202030204" pitchFamily="34" charset="0"/>
              </a:rPr>
              <a:t>   Calculating from measured field strength:  </a:t>
            </a:r>
          </a:p>
          <a:p>
            <a:r>
              <a:rPr lang="en-GB" sz="1800" dirty="0" smtClean="0">
                <a:solidFill>
                  <a:srgbClr val="404040"/>
                </a:solidFill>
                <a:latin typeface="Arial Narrow" panose="020B0606020202030204" pitchFamily="34" charset="0"/>
              </a:rPr>
              <a:t>    screening effectiveness of -40dB to -50dB</a:t>
            </a:r>
          </a:p>
          <a:p>
            <a:r>
              <a:rPr lang="en-GB" sz="1800" dirty="0" smtClean="0">
                <a:solidFill>
                  <a:srgbClr val="404040"/>
                </a:solidFill>
                <a:latin typeface="Arial Narrow" panose="020B0606020202030204" pitchFamily="34" charset="0"/>
              </a:rPr>
              <a:t>    not uncommon. </a:t>
            </a:r>
          </a:p>
          <a:p>
            <a:r>
              <a:rPr lang="en-GB" sz="1800" dirty="0" smtClean="0">
                <a:solidFill>
                  <a:srgbClr val="404040"/>
                </a:solidFill>
                <a:latin typeface="Arial Narrow" panose="020B0606020202030204" pitchFamily="34" charset="0"/>
              </a:rPr>
              <a:t> </a:t>
            </a:r>
          </a:p>
          <a:p>
            <a:pPr>
              <a:buFont typeface="Arial" pitchFamily="34" charset="0"/>
              <a:buChar char="•"/>
            </a:pPr>
            <a:r>
              <a:rPr lang="en-GB" sz="1800" dirty="0" smtClean="0">
                <a:solidFill>
                  <a:srgbClr val="404040"/>
                </a:solidFill>
                <a:latin typeface="Arial Narrow" panose="020B0606020202030204" pitchFamily="34" charset="0"/>
              </a:rPr>
              <a:t>  Major cause: poor quality cable, cheap   </a:t>
            </a:r>
          </a:p>
          <a:p>
            <a:r>
              <a:rPr lang="en-GB" sz="1800" dirty="0" smtClean="0">
                <a:solidFill>
                  <a:srgbClr val="404040"/>
                </a:solidFill>
                <a:latin typeface="Arial Narrow" panose="020B0606020202030204" pitchFamily="34" charset="0"/>
              </a:rPr>
              <a:t>    connectors, very old wall outlets and   </a:t>
            </a:r>
          </a:p>
          <a:p>
            <a:r>
              <a:rPr lang="en-GB" sz="1800" dirty="0" smtClean="0">
                <a:solidFill>
                  <a:srgbClr val="404040"/>
                </a:solidFill>
                <a:latin typeface="Arial Narrow" panose="020B0606020202030204" pitchFamily="34" charset="0"/>
              </a:rPr>
              <a:t>    very old, poor quality amplifiers, bad    </a:t>
            </a:r>
          </a:p>
          <a:p>
            <a:r>
              <a:rPr lang="en-GB" sz="1800" dirty="0">
                <a:solidFill>
                  <a:srgbClr val="404040"/>
                </a:solidFill>
                <a:latin typeface="Arial Narrow" panose="020B0606020202030204" pitchFamily="34" charset="0"/>
              </a:rPr>
              <a:t> </a:t>
            </a:r>
            <a:r>
              <a:rPr lang="en-GB" sz="1800" dirty="0" smtClean="0">
                <a:solidFill>
                  <a:srgbClr val="404040"/>
                </a:solidFill>
                <a:latin typeface="Arial Narrow" panose="020B0606020202030204" pitchFamily="34" charset="0"/>
              </a:rPr>
              <a:t>   installation practice.</a:t>
            </a:r>
          </a:p>
          <a:p>
            <a:pPr>
              <a:buFont typeface="Arial" pitchFamily="34" charset="0"/>
              <a:buChar char="•"/>
            </a:pPr>
            <a:endParaRPr lang="en-GB" sz="1800" dirty="0" smtClean="0">
              <a:solidFill>
                <a:srgbClr val="404040"/>
              </a:solidFill>
              <a:latin typeface="+mj-lt"/>
            </a:endParaRPr>
          </a:p>
          <a:p>
            <a:endParaRPr lang="en-GB" sz="1800" dirty="0">
              <a:solidFill>
                <a:srgbClr val="404040"/>
              </a:solidFill>
              <a:latin typeface="+mj-lt"/>
            </a:endParaRPr>
          </a:p>
        </p:txBody>
      </p:sp>
      <p:sp>
        <p:nvSpPr>
          <p:cNvPr id="6" name="Tekstvak 6"/>
          <p:cNvSpPr txBox="1"/>
          <p:nvPr/>
        </p:nvSpPr>
        <p:spPr>
          <a:xfrm>
            <a:off x="3496314" y="5310157"/>
            <a:ext cx="5116081" cy="369332"/>
          </a:xfrm>
          <a:prstGeom prst="rect">
            <a:avLst/>
          </a:prstGeom>
          <a:noFill/>
        </p:spPr>
        <p:txBody>
          <a:bodyPr wrap="none" rtlCol="0">
            <a:spAutoFit/>
          </a:bodyPr>
          <a:lstStyle/>
          <a:p>
            <a:r>
              <a:rPr lang="en-GB" dirty="0" smtClean="0">
                <a:solidFill>
                  <a:srgbClr val="404040"/>
                </a:solidFill>
                <a:latin typeface="Arial Narrow" panose="020B0606020202030204" pitchFamily="34" charset="0"/>
              </a:rPr>
              <a:t> </a:t>
            </a:r>
            <a:r>
              <a:rPr lang="en-GB" dirty="0">
                <a:solidFill>
                  <a:srgbClr val="404040"/>
                </a:solidFill>
                <a:latin typeface="Arial Narrow" panose="020B0606020202030204" pitchFamily="34" charset="0"/>
              </a:rPr>
              <a:t>A</a:t>
            </a:r>
            <a:r>
              <a:rPr lang="en-GB" sz="1800" dirty="0" smtClean="0">
                <a:solidFill>
                  <a:srgbClr val="404040"/>
                </a:solidFill>
                <a:latin typeface="Arial Narrow" panose="020B0606020202030204" pitchFamily="34" charset="0"/>
              </a:rPr>
              <a:t> bad installation could also compromise LTE reception….</a:t>
            </a:r>
            <a:endParaRPr lang="en-GB" sz="1800" dirty="0">
              <a:latin typeface="Arial Narrow" panose="020B0606020202030204" pitchFamily="34" charset="0"/>
            </a:endParaRPr>
          </a:p>
        </p:txBody>
      </p:sp>
    </p:spTree>
    <p:extLst>
      <p:ext uri="{BB962C8B-B14F-4D97-AF65-F5344CB8AC3E}">
        <p14:creationId xmlns="" xmlns:p14="http://schemas.microsoft.com/office/powerpoint/2010/main" val="1456320677"/>
      </p:ext>
    </p:extLst>
  </p:cSld>
  <p:clrMapOvr>
    <a:masterClrMapping/>
  </p:clrMapOvr>
  <p:transition spd="slow">
    <p:push/>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2130425" y="1433277"/>
            <a:ext cx="7419975" cy="4116624"/>
          </a:xfrm>
        </p:spPr>
        <p:txBody>
          <a:bodyPr/>
          <a:lstStyle/>
          <a:p>
            <a:r>
              <a:rPr lang="en-GB" sz="1800" dirty="0">
                <a:solidFill>
                  <a:srgbClr val="404040"/>
                </a:solidFill>
                <a:cs typeface="Arial" pitchFamily="34" charset="0"/>
              </a:rPr>
              <a:t> Use the best available in-home components with a screening effectiveness</a:t>
            </a:r>
          </a:p>
          <a:p>
            <a:pPr marL="0" indent="0">
              <a:buNone/>
            </a:pPr>
            <a:r>
              <a:rPr lang="en-GB" sz="1800" dirty="0">
                <a:solidFill>
                  <a:srgbClr val="404040"/>
                </a:solidFill>
                <a:cs typeface="Arial" pitchFamily="34" charset="0"/>
              </a:rPr>
              <a:t>  </a:t>
            </a:r>
            <a:r>
              <a:rPr lang="en-GB" sz="1800" dirty="0" smtClean="0">
                <a:solidFill>
                  <a:srgbClr val="404040"/>
                </a:solidFill>
                <a:cs typeface="Arial" pitchFamily="34" charset="0"/>
              </a:rPr>
              <a:t>    &gt;&gt; </a:t>
            </a:r>
            <a:r>
              <a:rPr lang="en-GB" sz="1800" dirty="0">
                <a:solidFill>
                  <a:srgbClr val="404040"/>
                </a:solidFill>
                <a:cs typeface="Arial" pitchFamily="34" charset="0"/>
              </a:rPr>
              <a:t>class A</a:t>
            </a:r>
            <a:r>
              <a:rPr lang="en-GB" sz="1800" dirty="0" smtClean="0">
                <a:solidFill>
                  <a:srgbClr val="404040"/>
                </a:solidFill>
                <a:cs typeface="Arial" pitchFamily="34" charset="0"/>
              </a:rPr>
              <a:t>.</a:t>
            </a:r>
          </a:p>
          <a:p>
            <a:pPr marL="0" indent="0">
              <a:buNone/>
            </a:pPr>
            <a:endParaRPr lang="en-GB" sz="1800" dirty="0">
              <a:solidFill>
                <a:srgbClr val="404040"/>
              </a:solidFill>
              <a:cs typeface="Arial" pitchFamily="34" charset="0"/>
            </a:endParaRPr>
          </a:p>
          <a:p>
            <a:r>
              <a:rPr lang="en-GB" sz="1800" dirty="0">
                <a:solidFill>
                  <a:srgbClr val="404040"/>
                </a:solidFill>
                <a:cs typeface="Arial" pitchFamily="34" charset="0"/>
              </a:rPr>
              <a:t>  Connectors are especially vulnerable. Make sure they are mounted and tightened </a:t>
            </a:r>
          </a:p>
          <a:p>
            <a:pPr marL="0" indent="0">
              <a:buNone/>
            </a:pPr>
            <a:r>
              <a:rPr lang="en-GB" sz="1800" dirty="0" smtClean="0">
                <a:solidFill>
                  <a:srgbClr val="404040"/>
                </a:solidFill>
                <a:cs typeface="Arial" pitchFamily="34" charset="0"/>
              </a:rPr>
              <a:t>       </a:t>
            </a:r>
            <a:r>
              <a:rPr lang="en-GB" sz="1800" dirty="0">
                <a:solidFill>
                  <a:srgbClr val="404040"/>
                </a:solidFill>
                <a:cs typeface="Arial" pitchFamily="34" charset="0"/>
              </a:rPr>
              <a:t>correctly. Use high quality </a:t>
            </a:r>
            <a:r>
              <a:rPr lang="en-GB" sz="1800" dirty="0" err="1">
                <a:solidFill>
                  <a:srgbClr val="404040"/>
                </a:solidFill>
                <a:cs typeface="Arial" pitchFamily="34" charset="0"/>
              </a:rPr>
              <a:t>connectorized</a:t>
            </a:r>
            <a:r>
              <a:rPr lang="en-GB" sz="1800" dirty="0">
                <a:solidFill>
                  <a:srgbClr val="404040"/>
                </a:solidFill>
                <a:cs typeface="Arial" pitchFamily="34" charset="0"/>
              </a:rPr>
              <a:t> leads where possible</a:t>
            </a:r>
            <a:r>
              <a:rPr lang="en-GB" sz="1800" dirty="0" smtClean="0">
                <a:solidFill>
                  <a:srgbClr val="404040"/>
                </a:solidFill>
                <a:cs typeface="Arial" pitchFamily="34" charset="0"/>
              </a:rPr>
              <a:t>.</a:t>
            </a:r>
          </a:p>
          <a:p>
            <a:pPr marL="0" indent="0">
              <a:buNone/>
            </a:pPr>
            <a:endParaRPr lang="en-GB" sz="1800" dirty="0">
              <a:solidFill>
                <a:srgbClr val="404040"/>
              </a:solidFill>
              <a:cs typeface="Arial" pitchFamily="34" charset="0"/>
            </a:endParaRPr>
          </a:p>
          <a:p>
            <a:r>
              <a:rPr lang="en-GB" sz="1800" dirty="0">
                <a:solidFill>
                  <a:srgbClr val="404040"/>
                </a:solidFill>
                <a:cs typeface="Arial" pitchFamily="34" charset="0"/>
              </a:rPr>
              <a:t>  Susceptibility of the set top box or TV is unknown, this cannot be solved by </a:t>
            </a:r>
          </a:p>
          <a:p>
            <a:pPr marL="0" indent="0">
              <a:buNone/>
            </a:pPr>
            <a:r>
              <a:rPr lang="en-GB" sz="1800" dirty="0" smtClean="0">
                <a:solidFill>
                  <a:srgbClr val="404040"/>
                </a:solidFill>
                <a:cs typeface="Arial" pitchFamily="34" charset="0"/>
              </a:rPr>
              <a:t>       </a:t>
            </a:r>
            <a:r>
              <a:rPr lang="en-GB" sz="1800" dirty="0">
                <a:solidFill>
                  <a:srgbClr val="404040"/>
                </a:solidFill>
                <a:cs typeface="Arial" pitchFamily="34" charset="0"/>
              </a:rPr>
              <a:t>the customer</a:t>
            </a:r>
            <a:r>
              <a:rPr lang="en-GB" sz="1800" dirty="0" smtClean="0">
                <a:solidFill>
                  <a:srgbClr val="404040"/>
                </a:solidFill>
                <a:cs typeface="Arial" pitchFamily="34" charset="0"/>
              </a:rPr>
              <a:t>.</a:t>
            </a:r>
          </a:p>
          <a:p>
            <a:pPr marL="0" indent="0">
              <a:buNone/>
            </a:pPr>
            <a:endParaRPr lang="en-GB" sz="1800" dirty="0">
              <a:solidFill>
                <a:srgbClr val="404040"/>
              </a:solidFill>
              <a:cs typeface="Arial" pitchFamily="34" charset="0"/>
            </a:endParaRPr>
          </a:p>
          <a:p>
            <a:r>
              <a:rPr lang="en-GB" sz="1800" dirty="0">
                <a:solidFill>
                  <a:srgbClr val="404040"/>
                </a:solidFill>
                <a:cs typeface="Arial" pitchFamily="34" charset="0"/>
              </a:rPr>
              <a:t>  The use of the LTE handheld on certain vulnerable spots in the home will lead to </a:t>
            </a:r>
          </a:p>
          <a:p>
            <a:pPr marL="0" indent="0">
              <a:buNone/>
            </a:pPr>
            <a:r>
              <a:rPr lang="en-GB" sz="1800" dirty="0" smtClean="0">
                <a:solidFill>
                  <a:srgbClr val="404040"/>
                </a:solidFill>
                <a:cs typeface="Arial" pitchFamily="34" charset="0"/>
              </a:rPr>
              <a:t>       problems </a:t>
            </a:r>
            <a:r>
              <a:rPr lang="en-GB" sz="1800" dirty="0">
                <a:solidFill>
                  <a:srgbClr val="404040"/>
                </a:solidFill>
                <a:cs typeface="Arial" pitchFamily="34" charset="0"/>
              </a:rPr>
              <a:t>that often cannot be controlled.</a:t>
            </a:r>
            <a:endParaRPr lang="en-GB" sz="1800" dirty="0"/>
          </a:p>
        </p:txBody>
      </p:sp>
      <p:sp>
        <p:nvSpPr>
          <p:cNvPr id="3" name="Text Placeholder 2"/>
          <p:cNvSpPr>
            <a:spLocks noGrp="1"/>
          </p:cNvSpPr>
          <p:nvPr>
            <p:ph type="body" sz="quarter" idx="12"/>
          </p:nvPr>
        </p:nvSpPr>
        <p:spPr/>
        <p:txBody>
          <a:bodyPr/>
          <a:lstStyle/>
          <a:p>
            <a:r>
              <a:rPr lang="en-GB" dirty="0"/>
              <a:t>Impact of LTE on the in-home installation</a:t>
            </a:r>
          </a:p>
          <a:p>
            <a:endParaRPr lang="en-GB" dirty="0"/>
          </a:p>
        </p:txBody>
      </p:sp>
    </p:spTree>
    <p:extLst>
      <p:ext uri="{BB962C8B-B14F-4D97-AF65-F5344CB8AC3E}">
        <p14:creationId xmlns="" xmlns:p14="http://schemas.microsoft.com/office/powerpoint/2010/main" val="919994645"/>
      </p:ext>
    </p:extLst>
  </p:cSld>
  <p:clrMapOvr>
    <a:masterClrMapping/>
  </p:clrMapOvr>
  <p:transition spd="slow">
    <p:push/>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2"/>
          </p:nvPr>
        </p:nvSpPr>
        <p:spPr/>
        <p:txBody>
          <a:bodyPr/>
          <a:lstStyle/>
          <a:p>
            <a:r>
              <a:rPr lang="en-GB" dirty="0"/>
              <a:t>Impact of LTE on the in-home installation</a:t>
            </a:r>
          </a:p>
          <a:p>
            <a:endParaRPr lang="en-GB" dirty="0"/>
          </a:p>
        </p:txBody>
      </p:sp>
      <p:sp>
        <p:nvSpPr>
          <p:cNvPr id="4" name="Tekstvak 7"/>
          <p:cNvSpPr txBox="1"/>
          <p:nvPr/>
        </p:nvSpPr>
        <p:spPr>
          <a:xfrm>
            <a:off x="2181224" y="1212839"/>
            <a:ext cx="8968510" cy="5909310"/>
          </a:xfrm>
          <a:prstGeom prst="rect">
            <a:avLst/>
          </a:prstGeom>
          <a:noFill/>
        </p:spPr>
        <p:txBody>
          <a:bodyPr wrap="square" rtlCol="0">
            <a:spAutoFit/>
          </a:bodyPr>
          <a:lstStyle/>
          <a:p>
            <a:pPr>
              <a:buFont typeface="Arial" pitchFamily="34" charset="0"/>
              <a:buChar char="•"/>
            </a:pPr>
            <a:r>
              <a:rPr lang="en-GB" sz="1800" dirty="0" smtClean="0">
                <a:solidFill>
                  <a:srgbClr val="404040"/>
                </a:solidFill>
                <a:latin typeface="Arial Narrow" panose="020B0606020202030204" pitchFamily="34" charset="0"/>
              </a:rPr>
              <a:t>  Mathematical approximation to evaluate the impact of LTE handhelds in the</a:t>
            </a:r>
          </a:p>
          <a:p>
            <a:r>
              <a:rPr lang="en-GB" sz="1800" dirty="0" smtClean="0">
                <a:solidFill>
                  <a:srgbClr val="404040"/>
                </a:solidFill>
                <a:latin typeface="Arial Narrow" panose="020B0606020202030204" pitchFamily="34" charset="0"/>
              </a:rPr>
              <a:t>    in-home installation</a:t>
            </a:r>
          </a:p>
          <a:p>
            <a:endParaRPr lang="en-GB" sz="1800" dirty="0" smtClean="0">
              <a:solidFill>
                <a:srgbClr val="404040"/>
              </a:solidFill>
              <a:latin typeface="Arial Narrow" panose="020B0606020202030204" pitchFamily="34" charset="0"/>
            </a:endParaRPr>
          </a:p>
          <a:p>
            <a:pPr>
              <a:buFont typeface="Arial" pitchFamily="34" charset="0"/>
              <a:buChar char="•"/>
            </a:pPr>
            <a:r>
              <a:rPr lang="en-GB" sz="1800" dirty="0" smtClean="0">
                <a:solidFill>
                  <a:srgbClr val="404040"/>
                </a:solidFill>
                <a:latin typeface="Arial Narrow" panose="020B0606020202030204" pitchFamily="34" charset="0"/>
              </a:rPr>
              <a:t>   But…this is an approximation, the in-home environment is not an anechoic room</a:t>
            </a:r>
          </a:p>
          <a:p>
            <a:pPr>
              <a:buFont typeface="Arial" pitchFamily="34" charset="0"/>
              <a:buChar char="•"/>
            </a:pPr>
            <a:endParaRPr lang="en-GB" sz="1800" dirty="0" smtClean="0">
              <a:solidFill>
                <a:srgbClr val="404040"/>
              </a:solidFill>
              <a:latin typeface="Arial Narrow" panose="020B0606020202030204" pitchFamily="34" charset="0"/>
            </a:endParaRPr>
          </a:p>
          <a:p>
            <a:pPr>
              <a:buFont typeface="Arial" pitchFamily="34" charset="0"/>
              <a:buChar char="•"/>
            </a:pPr>
            <a:r>
              <a:rPr lang="en-GB" sz="1800" dirty="0" smtClean="0">
                <a:solidFill>
                  <a:srgbClr val="404040"/>
                </a:solidFill>
                <a:latin typeface="Arial Narrow" panose="020B0606020202030204" pitchFamily="34" charset="0"/>
              </a:rPr>
              <a:t>  </a:t>
            </a:r>
            <a:r>
              <a:rPr lang="en-GB" sz="1800" b="1" dirty="0" smtClean="0">
                <a:solidFill>
                  <a:srgbClr val="FF0000"/>
                </a:solidFill>
                <a:latin typeface="Arial Narrow" panose="020B0606020202030204" pitchFamily="34" charset="0"/>
              </a:rPr>
              <a:t>Class A alone is no guarantee that an LTE handheld will not generate   </a:t>
            </a:r>
          </a:p>
          <a:p>
            <a:r>
              <a:rPr lang="en-GB" sz="1800" b="1" dirty="0" smtClean="0">
                <a:solidFill>
                  <a:srgbClr val="FF0000"/>
                </a:solidFill>
                <a:latin typeface="Arial Narrow" panose="020B0606020202030204" pitchFamily="34" charset="0"/>
              </a:rPr>
              <a:t>    problems</a:t>
            </a:r>
            <a:endParaRPr lang="en-GB" dirty="0">
              <a:solidFill>
                <a:srgbClr val="404040"/>
              </a:solidFill>
              <a:latin typeface="Arial Narrow" panose="020B0606020202030204" pitchFamily="34" charset="0"/>
            </a:endParaRPr>
          </a:p>
          <a:p>
            <a:endParaRPr lang="en-GB" sz="1800" dirty="0" smtClean="0">
              <a:solidFill>
                <a:srgbClr val="404040"/>
              </a:solidFill>
              <a:latin typeface="Arial Narrow" panose="020B0606020202030204" pitchFamily="34" charset="0"/>
            </a:endParaRPr>
          </a:p>
          <a:p>
            <a:pPr>
              <a:buFont typeface="Arial" pitchFamily="34" charset="0"/>
              <a:buChar char="•"/>
            </a:pPr>
            <a:r>
              <a:rPr lang="en-GB" sz="1800" dirty="0" smtClean="0">
                <a:solidFill>
                  <a:srgbClr val="404040"/>
                </a:solidFill>
                <a:latin typeface="Arial Narrow" panose="020B0606020202030204" pitchFamily="34" charset="0"/>
              </a:rPr>
              <a:t>  Many currently used components however supersede class A performance</a:t>
            </a:r>
          </a:p>
          <a:p>
            <a:pPr>
              <a:buFont typeface="Arial" pitchFamily="34" charset="0"/>
              <a:buChar char="•"/>
            </a:pPr>
            <a:endParaRPr lang="en-GB" sz="1800" dirty="0" smtClean="0">
              <a:solidFill>
                <a:srgbClr val="404040"/>
              </a:solidFill>
              <a:latin typeface="Arial Narrow" panose="020B0606020202030204" pitchFamily="34" charset="0"/>
            </a:endParaRPr>
          </a:p>
          <a:p>
            <a:pPr>
              <a:buFont typeface="Arial" pitchFamily="34" charset="0"/>
              <a:buChar char="•"/>
            </a:pPr>
            <a:r>
              <a:rPr lang="en-GB" sz="1800" dirty="0" smtClean="0">
                <a:solidFill>
                  <a:srgbClr val="404040"/>
                </a:solidFill>
                <a:latin typeface="Arial Narrow" panose="020B0606020202030204" pitchFamily="34" charset="0"/>
              </a:rPr>
              <a:t>  Set top box and TV are unknown risk factors</a:t>
            </a:r>
          </a:p>
          <a:p>
            <a:pPr>
              <a:buFont typeface="Arial" pitchFamily="34" charset="0"/>
              <a:buChar char="•"/>
            </a:pPr>
            <a:endParaRPr lang="en-GB" sz="1800" dirty="0" smtClean="0">
              <a:solidFill>
                <a:srgbClr val="404040"/>
              </a:solidFill>
              <a:latin typeface="Arial Narrow" panose="020B0606020202030204" pitchFamily="34" charset="0"/>
            </a:endParaRPr>
          </a:p>
          <a:p>
            <a:pPr>
              <a:buFont typeface="Arial" pitchFamily="34" charset="0"/>
              <a:buChar char="•"/>
            </a:pPr>
            <a:r>
              <a:rPr lang="en-GB" sz="1800" dirty="0" smtClean="0">
                <a:solidFill>
                  <a:srgbClr val="404040"/>
                </a:solidFill>
                <a:latin typeface="Arial Narrow" panose="020B0606020202030204" pitchFamily="34" charset="0"/>
              </a:rPr>
              <a:t>  In many cases investment in the in-home installation will be necessary in order to </a:t>
            </a:r>
          </a:p>
          <a:p>
            <a:r>
              <a:rPr lang="en-GB" sz="1800" dirty="0" smtClean="0">
                <a:solidFill>
                  <a:srgbClr val="404040"/>
                </a:solidFill>
                <a:latin typeface="Arial Narrow" panose="020B0606020202030204" pitchFamily="34" charset="0"/>
              </a:rPr>
              <a:t>   reduce the problems.</a:t>
            </a:r>
          </a:p>
          <a:p>
            <a:endParaRPr lang="en-GB" sz="1800" dirty="0" smtClean="0">
              <a:solidFill>
                <a:srgbClr val="404040"/>
              </a:solidFill>
              <a:latin typeface="Arial Narrow" panose="020B0606020202030204" pitchFamily="34" charset="0"/>
            </a:endParaRPr>
          </a:p>
          <a:p>
            <a:r>
              <a:rPr lang="en-GB" sz="1800" dirty="0" smtClean="0">
                <a:solidFill>
                  <a:srgbClr val="404040"/>
                </a:solidFill>
                <a:latin typeface="Arial Narrow" panose="020B0606020202030204" pitchFamily="34" charset="0"/>
              </a:rPr>
              <a:t>           In some cases the problem might be very hard to pinpoint and control </a:t>
            </a:r>
          </a:p>
          <a:p>
            <a:r>
              <a:rPr lang="en-GB" sz="1800" dirty="0" smtClean="0">
                <a:solidFill>
                  <a:srgbClr val="404040"/>
                </a:solidFill>
                <a:latin typeface="Arial Narrow" panose="020B0606020202030204" pitchFamily="34" charset="0"/>
              </a:rPr>
              <a:t>           if at all possible.</a:t>
            </a:r>
          </a:p>
          <a:p>
            <a:endParaRPr lang="nl-NL" sz="1800" dirty="0" smtClean="0">
              <a:solidFill>
                <a:srgbClr val="404040"/>
              </a:solidFill>
              <a:latin typeface="+mj-lt"/>
            </a:endParaRPr>
          </a:p>
          <a:p>
            <a:endParaRPr lang="en-US" sz="1800" dirty="0" smtClean="0">
              <a:solidFill>
                <a:srgbClr val="404040"/>
              </a:solidFill>
              <a:latin typeface="+mj-lt"/>
            </a:endParaRPr>
          </a:p>
          <a:p>
            <a:endParaRPr lang="en-US" sz="1800" dirty="0" smtClean="0">
              <a:solidFill>
                <a:srgbClr val="404040"/>
              </a:solidFill>
              <a:latin typeface="+mj-lt"/>
            </a:endParaRPr>
          </a:p>
          <a:p>
            <a:endParaRPr lang="nl-NL" sz="1800" dirty="0">
              <a:solidFill>
                <a:srgbClr val="404040"/>
              </a:solidFill>
              <a:latin typeface="+mj-lt"/>
            </a:endParaRPr>
          </a:p>
        </p:txBody>
      </p:sp>
    </p:spTree>
    <p:extLst>
      <p:ext uri="{BB962C8B-B14F-4D97-AF65-F5344CB8AC3E}">
        <p14:creationId xmlns="" xmlns:p14="http://schemas.microsoft.com/office/powerpoint/2010/main" val="1734939701"/>
      </p:ext>
    </p:extLst>
  </p:cSld>
  <p:clrMapOvr>
    <a:masterClrMapping/>
  </p:clrMapOvr>
  <p:transition spd="slow">
    <p:push/>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GB" dirty="0" smtClean="0"/>
              <a:t>Thank you!</a:t>
            </a:r>
          </a:p>
          <a:p>
            <a:endParaRPr lang="en-GB" dirty="0" smtClean="0"/>
          </a:p>
          <a:p>
            <a:r>
              <a:rPr lang="en-GB" dirty="0" smtClean="0"/>
              <a:t>premton.bogaj@technetix.com</a:t>
            </a:r>
            <a:endParaRPr lang="en-GB" dirty="0"/>
          </a:p>
        </p:txBody>
      </p:sp>
    </p:spTree>
    <p:extLst>
      <p:ext uri="{BB962C8B-B14F-4D97-AF65-F5344CB8AC3E}">
        <p14:creationId xmlns="" xmlns:p14="http://schemas.microsoft.com/office/powerpoint/2010/main" val="2098433675"/>
      </p:ext>
    </p:extLst>
  </p:cSld>
  <p:clrMapOvr>
    <a:masterClrMapping/>
  </p:clrMapOvr>
  <p:transition spd="slow">
    <p:push/>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3819096408"/>
      </p:ext>
    </p:extLst>
  </p:cSld>
  <p:clrMapOvr>
    <a:masterClrMapping/>
  </p:clrMapOvr>
  <p:transition spd="slow">
    <p:push/>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2"/>
          </p:nvPr>
        </p:nvSpPr>
        <p:spPr/>
        <p:txBody>
          <a:bodyPr/>
          <a:lstStyle/>
          <a:p>
            <a:r>
              <a:rPr lang="en-GB" dirty="0"/>
              <a:t>Impact of LTE on the in-home installation</a:t>
            </a:r>
            <a:endParaRPr lang="en-US" dirty="0"/>
          </a:p>
          <a:p>
            <a:endParaRPr lang="en-GB" dirty="0"/>
          </a:p>
        </p:txBody>
      </p:sp>
      <p:sp>
        <p:nvSpPr>
          <p:cNvPr id="5" name="Rectangle 3"/>
          <p:cNvSpPr txBox="1">
            <a:spLocks noChangeArrowheads="1"/>
          </p:cNvSpPr>
          <p:nvPr/>
        </p:nvSpPr>
        <p:spPr>
          <a:xfrm>
            <a:off x="2107831" y="1271343"/>
            <a:ext cx="7704852" cy="57015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buFont typeface="Arial" panose="020B0604020202020204" pitchFamily="34" charset="0"/>
              <a:buNone/>
            </a:pPr>
            <a:r>
              <a:rPr lang="en-GB" sz="3600" dirty="0" smtClean="0">
                <a:solidFill>
                  <a:srgbClr val="00B0F0"/>
                </a:solidFill>
                <a:latin typeface="Arial Narrow" panose="020B0606020202030204" pitchFamily="34" charset="0"/>
              </a:rPr>
              <a:t>Agenda</a:t>
            </a:r>
            <a:endParaRPr lang="en-GB" sz="3600" dirty="0">
              <a:solidFill>
                <a:srgbClr val="00B0F0"/>
              </a:solidFill>
              <a:latin typeface="Arial Narrow" panose="020B0606020202030204" pitchFamily="34" charset="0"/>
            </a:endParaRPr>
          </a:p>
          <a:p>
            <a:pPr>
              <a:buFont typeface="Arial" panose="020B0604020202020204" pitchFamily="34" charset="0"/>
              <a:buNone/>
            </a:pPr>
            <a:endParaRPr lang="en-GB" sz="1800" dirty="0" smtClean="0">
              <a:latin typeface="Arial Narrow" panose="020B0606020202030204" pitchFamily="34" charset="0"/>
            </a:endParaRPr>
          </a:p>
          <a:p>
            <a:r>
              <a:rPr lang="en-GB" dirty="0" smtClean="0">
                <a:solidFill>
                  <a:srgbClr val="006699"/>
                </a:solidFill>
                <a:latin typeface="Arial Narrow" panose="020B0606020202030204" pitchFamily="34" charset="0"/>
              </a:rPr>
              <a:t>  LTE power versus screening effectiveness</a:t>
            </a:r>
          </a:p>
          <a:p>
            <a:r>
              <a:rPr lang="en-GB" dirty="0" smtClean="0">
                <a:solidFill>
                  <a:srgbClr val="006699"/>
                </a:solidFill>
                <a:latin typeface="Arial Narrow" panose="020B0606020202030204" pitchFamily="34" charset="0"/>
              </a:rPr>
              <a:t>  Model</a:t>
            </a:r>
          </a:p>
          <a:p>
            <a:r>
              <a:rPr lang="en-GB" dirty="0" smtClean="0">
                <a:solidFill>
                  <a:srgbClr val="006699"/>
                </a:solidFill>
                <a:latin typeface="Arial Narrow" panose="020B0606020202030204" pitchFamily="34" charset="0"/>
              </a:rPr>
              <a:t>  Calculating antenna gain from screening effectiveness</a:t>
            </a:r>
          </a:p>
          <a:p>
            <a:r>
              <a:rPr lang="en-GB" dirty="0" smtClean="0">
                <a:solidFill>
                  <a:srgbClr val="006699"/>
                </a:solidFill>
                <a:latin typeface="Arial Narrow" panose="020B0606020202030204" pitchFamily="34" charset="0"/>
              </a:rPr>
              <a:t>  LTE impact at various distances</a:t>
            </a:r>
          </a:p>
          <a:p>
            <a:r>
              <a:rPr lang="en-GB" dirty="0" smtClean="0">
                <a:solidFill>
                  <a:srgbClr val="006699"/>
                </a:solidFill>
                <a:latin typeface="Arial Narrow" panose="020B0606020202030204" pitchFamily="34" charset="0"/>
              </a:rPr>
              <a:t>  Screening effectiveness typical in-home components</a:t>
            </a:r>
          </a:p>
          <a:p>
            <a:r>
              <a:rPr lang="en-GB" dirty="0" smtClean="0">
                <a:solidFill>
                  <a:srgbClr val="006699"/>
                </a:solidFill>
                <a:latin typeface="Arial Narrow" panose="020B0606020202030204" pitchFamily="34" charset="0"/>
              </a:rPr>
              <a:t>  Possible solutions</a:t>
            </a:r>
          </a:p>
          <a:p>
            <a:r>
              <a:rPr lang="en-GB" dirty="0" smtClean="0">
                <a:solidFill>
                  <a:srgbClr val="006699"/>
                </a:solidFill>
                <a:latin typeface="Arial Narrow" panose="020B0606020202030204" pitchFamily="34" charset="0"/>
              </a:rPr>
              <a:t>  Conclusion</a:t>
            </a:r>
          </a:p>
          <a:p>
            <a:endParaRPr lang="en-GB" sz="1000" dirty="0" smtClean="0">
              <a:solidFill>
                <a:srgbClr val="FF0000"/>
              </a:solidFill>
            </a:endParaRPr>
          </a:p>
          <a:p>
            <a:pPr>
              <a:buFontTx/>
              <a:buNone/>
            </a:pPr>
            <a:endParaRPr lang="en-GB" sz="1000" dirty="0" smtClean="0"/>
          </a:p>
          <a:p>
            <a:endParaRPr lang="en-GB" sz="1000" dirty="0" smtClean="0"/>
          </a:p>
          <a:p>
            <a:endParaRPr lang="en-US" sz="1000" dirty="0" smtClean="0"/>
          </a:p>
        </p:txBody>
      </p:sp>
    </p:spTree>
    <p:extLst>
      <p:ext uri="{BB962C8B-B14F-4D97-AF65-F5344CB8AC3E}">
        <p14:creationId xmlns="" xmlns:p14="http://schemas.microsoft.com/office/powerpoint/2010/main" val="8400361"/>
      </p:ext>
    </p:extLst>
  </p:cSld>
  <p:clrMapOvr>
    <a:masterClrMapping/>
  </p:clrMapOvr>
  <p:transition spd="slow">
    <p:push/>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2"/>
          </p:nvPr>
        </p:nvSpPr>
        <p:spPr/>
        <p:txBody>
          <a:bodyPr/>
          <a:lstStyle/>
          <a:p>
            <a:r>
              <a:rPr lang="en-GB" dirty="0"/>
              <a:t>Impact of LTE on the in-home installation</a:t>
            </a:r>
            <a:endParaRPr lang="en-US" dirty="0"/>
          </a:p>
          <a:p>
            <a:endParaRPr lang="en-GB" dirty="0"/>
          </a:p>
        </p:txBody>
      </p:sp>
      <p:pic>
        <p:nvPicPr>
          <p:cNvPr id="4" name="Picture 3"/>
          <p:cNvPicPr>
            <a:picLocks noChangeAspect="1" noChangeArrowheads="1"/>
          </p:cNvPicPr>
          <p:nvPr/>
        </p:nvPicPr>
        <p:blipFill>
          <a:blip r:embed="rId2" cstate="print"/>
          <a:srcRect/>
          <a:stretch>
            <a:fillRect/>
          </a:stretch>
        </p:blipFill>
        <p:spPr bwMode="auto">
          <a:xfrm>
            <a:off x="2255357" y="1453554"/>
            <a:ext cx="1688889" cy="1803241"/>
          </a:xfrm>
          <a:prstGeom prst="rect">
            <a:avLst/>
          </a:prstGeom>
          <a:noFill/>
          <a:ln w="9525">
            <a:noFill/>
            <a:miter lim="800000"/>
            <a:headEnd/>
            <a:tailEnd/>
          </a:ln>
          <a:effectLst/>
        </p:spPr>
      </p:pic>
      <p:pic>
        <p:nvPicPr>
          <p:cNvPr id="5" name="Picture 3"/>
          <p:cNvPicPr>
            <a:picLocks noChangeAspect="1" noChangeArrowheads="1"/>
          </p:cNvPicPr>
          <p:nvPr/>
        </p:nvPicPr>
        <p:blipFill>
          <a:blip r:embed="rId3" cstate="print"/>
          <a:srcRect/>
          <a:stretch>
            <a:fillRect/>
          </a:stretch>
        </p:blipFill>
        <p:spPr bwMode="auto">
          <a:xfrm>
            <a:off x="4315803" y="1483461"/>
            <a:ext cx="2008683" cy="1773334"/>
          </a:xfrm>
          <a:prstGeom prst="rect">
            <a:avLst/>
          </a:prstGeom>
          <a:noFill/>
          <a:ln w="9525">
            <a:solidFill>
              <a:schemeClr val="accent1"/>
            </a:solidFill>
            <a:miter lim="800000"/>
            <a:headEnd/>
            <a:tailEnd/>
          </a:ln>
          <a:effectLst/>
        </p:spPr>
      </p:pic>
      <p:pic>
        <p:nvPicPr>
          <p:cNvPr id="6" name="Picture 4"/>
          <p:cNvPicPr>
            <a:picLocks noChangeAspect="1" noChangeArrowheads="1"/>
          </p:cNvPicPr>
          <p:nvPr/>
        </p:nvPicPr>
        <p:blipFill>
          <a:blip r:embed="rId4" cstate="print"/>
          <a:srcRect/>
          <a:stretch>
            <a:fillRect/>
          </a:stretch>
        </p:blipFill>
        <p:spPr bwMode="auto">
          <a:xfrm>
            <a:off x="6786128" y="1412660"/>
            <a:ext cx="2841989" cy="1844135"/>
          </a:xfrm>
          <a:prstGeom prst="rect">
            <a:avLst/>
          </a:prstGeom>
          <a:noFill/>
          <a:ln w="9525">
            <a:noFill/>
            <a:miter lim="800000"/>
            <a:headEnd/>
            <a:tailEnd/>
          </a:ln>
        </p:spPr>
      </p:pic>
      <p:sp>
        <p:nvSpPr>
          <p:cNvPr id="7" name="Tekstvak 9"/>
          <p:cNvSpPr txBox="1"/>
          <p:nvPr/>
        </p:nvSpPr>
        <p:spPr>
          <a:xfrm>
            <a:off x="3927486" y="2031042"/>
            <a:ext cx="572626" cy="707886"/>
          </a:xfrm>
          <a:prstGeom prst="rect">
            <a:avLst/>
          </a:prstGeom>
          <a:noFill/>
        </p:spPr>
        <p:txBody>
          <a:bodyPr wrap="square" rtlCol="0">
            <a:spAutoFit/>
          </a:bodyPr>
          <a:lstStyle/>
          <a:p>
            <a:r>
              <a:rPr lang="en-US" sz="4000" dirty="0" smtClean="0">
                <a:solidFill>
                  <a:srgbClr val="006699"/>
                </a:solidFill>
              </a:rPr>
              <a:t>+</a:t>
            </a:r>
            <a:endParaRPr lang="nl-NL" sz="4000" dirty="0">
              <a:solidFill>
                <a:srgbClr val="006699"/>
              </a:solidFill>
            </a:endParaRPr>
          </a:p>
        </p:txBody>
      </p:sp>
      <p:sp>
        <p:nvSpPr>
          <p:cNvPr id="8" name="Tekstvak 10"/>
          <p:cNvSpPr txBox="1"/>
          <p:nvPr/>
        </p:nvSpPr>
        <p:spPr>
          <a:xfrm>
            <a:off x="6324486" y="2031042"/>
            <a:ext cx="572626" cy="707886"/>
          </a:xfrm>
          <a:prstGeom prst="rect">
            <a:avLst/>
          </a:prstGeom>
          <a:noFill/>
        </p:spPr>
        <p:txBody>
          <a:bodyPr wrap="square" rtlCol="0">
            <a:spAutoFit/>
          </a:bodyPr>
          <a:lstStyle/>
          <a:p>
            <a:r>
              <a:rPr lang="en-US" sz="4000" dirty="0">
                <a:solidFill>
                  <a:srgbClr val="006699"/>
                </a:solidFill>
              </a:rPr>
              <a:t>=</a:t>
            </a:r>
            <a:endParaRPr lang="nl-NL" sz="4000" dirty="0">
              <a:solidFill>
                <a:srgbClr val="006699"/>
              </a:solidFill>
            </a:endParaRPr>
          </a:p>
        </p:txBody>
      </p:sp>
      <p:sp>
        <p:nvSpPr>
          <p:cNvPr id="9" name="Tekstvak 13"/>
          <p:cNvSpPr txBox="1"/>
          <p:nvPr/>
        </p:nvSpPr>
        <p:spPr>
          <a:xfrm>
            <a:off x="2376166" y="3456516"/>
            <a:ext cx="10133334" cy="2708434"/>
          </a:xfrm>
          <a:prstGeom prst="rect">
            <a:avLst/>
          </a:prstGeom>
          <a:noFill/>
        </p:spPr>
        <p:txBody>
          <a:bodyPr wrap="square" rtlCol="0">
            <a:spAutoFit/>
          </a:bodyPr>
          <a:lstStyle/>
          <a:p>
            <a:pPr>
              <a:buFont typeface="Arial" pitchFamily="34" charset="0"/>
              <a:buChar char="•"/>
            </a:pPr>
            <a:r>
              <a:rPr lang="en-GB" sz="2000" dirty="0" smtClean="0">
                <a:solidFill>
                  <a:srgbClr val="006699"/>
                </a:solidFill>
                <a:latin typeface="Arial Narrow" panose="020B0606020202030204" pitchFamily="34" charset="0"/>
                <a:cs typeface="Arial" pitchFamily="34" charset="0"/>
              </a:rPr>
              <a:t>LTE transmitters:  </a:t>
            </a:r>
          </a:p>
          <a:p>
            <a:r>
              <a:rPr lang="en-GB" sz="1800" dirty="0" smtClean="0">
                <a:solidFill>
                  <a:srgbClr val="006699"/>
                </a:solidFill>
                <a:latin typeface="Arial Narrow" panose="020B0606020202030204" pitchFamily="34" charset="0"/>
                <a:cs typeface="Arial" pitchFamily="34" charset="0"/>
              </a:rPr>
              <a:t>                         handheld  : +23dBm, antenna gain 0dB,   EIRP =  200 </a:t>
            </a:r>
            <a:r>
              <a:rPr lang="en-GB" sz="1800" dirty="0" err="1" smtClean="0">
                <a:solidFill>
                  <a:srgbClr val="006699"/>
                </a:solidFill>
                <a:latin typeface="Arial Narrow" panose="020B0606020202030204" pitchFamily="34" charset="0"/>
                <a:cs typeface="Arial" pitchFamily="34" charset="0"/>
              </a:rPr>
              <a:t>mW</a:t>
            </a:r>
            <a:endParaRPr lang="en-GB" sz="1800" dirty="0" smtClean="0">
              <a:solidFill>
                <a:srgbClr val="006699"/>
              </a:solidFill>
              <a:latin typeface="Arial Narrow" panose="020B0606020202030204" pitchFamily="34" charset="0"/>
              <a:cs typeface="Arial" pitchFamily="34" charset="0"/>
            </a:endParaRPr>
          </a:p>
          <a:p>
            <a:r>
              <a:rPr lang="en-GB" sz="1800" dirty="0" smtClean="0">
                <a:solidFill>
                  <a:srgbClr val="006699"/>
                </a:solidFill>
                <a:latin typeface="Arial Narrow" panose="020B0606020202030204" pitchFamily="34" charset="0"/>
                <a:cs typeface="Arial" pitchFamily="34" charset="0"/>
              </a:rPr>
              <a:t>                         </a:t>
            </a:r>
            <a:r>
              <a:rPr lang="en-GB" sz="1800" dirty="0" err="1" smtClean="0">
                <a:solidFill>
                  <a:srgbClr val="006699"/>
                </a:solidFill>
                <a:latin typeface="Arial Narrow" panose="020B0606020202030204" pitchFamily="34" charset="0"/>
                <a:cs typeface="Arial" pitchFamily="34" charset="0"/>
              </a:rPr>
              <a:t>pico</a:t>
            </a:r>
            <a:r>
              <a:rPr lang="en-GB" sz="1800" dirty="0" smtClean="0">
                <a:solidFill>
                  <a:srgbClr val="006699"/>
                </a:solidFill>
                <a:latin typeface="Arial Narrow" panose="020B0606020202030204" pitchFamily="34" charset="0"/>
                <a:cs typeface="Arial" pitchFamily="34" charset="0"/>
              </a:rPr>
              <a:t> cell    : +30dBm, antenna gain 5dB,   EIRP =  3,2 W</a:t>
            </a:r>
          </a:p>
          <a:p>
            <a:r>
              <a:rPr lang="en-GB" sz="1800" dirty="0" smtClean="0">
                <a:solidFill>
                  <a:srgbClr val="006699"/>
                </a:solidFill>
                <a:latin typeface="Arial Narrow" panose="020B0606020202030204" pitchFamily="34" charset="0"/>
                <a:cs typeface="Arial" pitchFamily="34" charset="0"/>
              </a:rPr>
              <a:t>                         macro cell : +46dBm, antenna gain 14dB, EIRP = 1000W  (!!)</a:t>
            </a:r>
          </a:p>
          <a:p>
            <a:endParaRPr lang="en-GB" sz="1800" dirty="0" smtClean="0">
              <a:solidFill>
                <a:srgbClr val="006699"/>
              </a:solidFill>
              <a:latin typeface="Arial Narrow" panose="020B0606020202030204" pitchFamily="34" charset="0"/>
              <a:cs typeface="Arial" pitchFamily="34" charset="0"/>
            </a:endParaRPr>
          </a:p>
          <a:p>
            <a:pPr>
              <a:buFont typeface="Arial" pitchFamily="34" charset="0"/>
              <a:buChar char="•"/>
            </a:pPr>
            <a:r>
              <a:rPr lang="en-GB" sz="1800" dirty="0" smtClean="0">
                <a:solidFill>
                  <a:srgbClr val="006699"/>
                </a:solidFill>
                <a:latin typeface="Arial Narrow" panose="020B0606020202030204" pitchFamily="34" charset="0"/>
                <a:cs typeface="Arial" pitchFamily="34" charset="0"/>
              </a:rPr>
              <a:t>  </a:t>
            </a:r>
            <a:r>
              <a:rPr lang="en-GB" sz="2000" dirty="0" smtClean="0">
                <a:solidFill>
                  <a:srgbClr val="006699"/>
                </a:solidFill>
                <a:latin typeface="Arial Narrow" panose="020B0606020202030204" pitchFamily="34" charset="0"/>
                <a:cs typeface="Arial" pitchFamily="34" charset="0"/>
              </a:rPr>
              <a:t>EIRP = Effective Isotropic Radiated Power = output power x antenna gain</a:t>
            </a:r>
          </a:p>
          <a:p>
            <a:pPr>
              <a:buFont typeface="Arial" pitchFamily="34" charset="0"/>
              <a:buChar char="•"/>
            </a:pPr>
            <a:r>
              <a:rPr lang="en-GB" sz="1800" dirty="0" smtClean="0">
                <a:solidFill>
                  <a:srgbClr val="006699"/>
                </a:solidFill>
                <a:latin typeface="Arial Narrow" panose="020B0606020202030204" pitchFamily="34" charset="0"/>
                <a:cs typeface="Arial" pitchFamily="34" charset="0"/>
              </a:rPr>
              <a:t>  </a:t>
            </a:r>
            <a:r>
              <a:rPr lang="en-GB" sz="2000" dirty="0" smtClean="0">
                <a:solidFill>
                  <a:srgbClr val="006699"/>
                </a:solidFill>
                <a:latin typeface="Arial Narrow" panose="020B0606020202030204" pitchFamily="34" charset="0"/>
                <a:cs typeface="Arial" pitchFamily="34" charset="0"/>
              </a:rPr>
              <a:t>Frequency 790 – 860 MHz</a:t>
            </a:r>
          </a:p>
          <a:p>
            <a:pPr>
              <a:buFont typeface="Arial" pitchFamily="34" charset="0"/>
              <a:buChar char="•"/>
            </a:pPr>
            <a:r>
              <a:rPr lang="en-GB" sz="1800" dirty="0" smtClean="0">
                <a:solidFill>
                  <a:srgbClr val="006699"/>
                </a:solidFill>
                <a:latin typeface="Arial Narrow" panose="020B0606020202030204" pitchFamily="34" charset="0"/>
                <a:cs typeface="Arial" pitchFamily="34" charset="0"/>
              </a:rPr>
              <a:t>  </a:t>
            </a:r>
            <a:r>
              <a:rPr lang="en-GB" sz="2000" dirty="0" smtClean="0">
                <a:solidFill>
                  <a:srgbClr val="006699"/>
                </a:solidFill>
                <a:latin typeface="Arial Narrow" panose="020B0606020202030204" pitchFamily="34" charset="0"/>
                <a:cs typeface="Arial" pitchFamily="34" charset="0"/>
              </a:rPr>
              <a:t>Screening effectiveness class A : 470-1000MHz  &gt; 75dB</a:t>
            </a:r>
          </a:p>
          <a:p>
            <a:endParaRPr lang="en-GB" dirty="0"/>
          </a:p>
        </p:txBody>
      </p:sp>
      <p:sp>
        <p:nvSpPr>
          <p:cNvPr id="10" name="Tekstvak 26"/>
          <p:cNvSpPr txBox="1"/>
          <p:nvPr/>
        </p:nvSpPr>
        <p:spPr>
          <a:xfrm>
            <a:off x="7638680" y="1077901"/>
            <a:ext cx="1489837" cy="2554545"/>
          </a:xfrm>
          <a:prstGeom prst="rect">
            <a:avLst/>
          </a:prstGeom>
          <a:noFill/>
        </p:spPr>
        <p:txBody>
          <a:bodyPr wrap="square" rtlCol="0">
            <a:spAutoFit/>
          </a:bodyPr>
          <a:lstStyle/>
          <a:p>
            <a:r>
              <a:rPr lang="nl-NL" sz="16000" b="1" dirty="0" smtClean="0">
                <a:solidFill>
                  <a:srgbClr val="FFFF00"/>
                </a:solidFill>
              </a:rPr>
              <a:t>?</a:t>
            </a:r>
            <a:endParaRPr lang="nl-NL" sz="16000" b="1" dirty="0">
              <a:solidFill>
                <a:srgbClr val="FFFF00"/>
              </a:solidFill>
            </a:endParaRPr>
          </a:p>
        </p:txBody>
      </p:sp>
    </p:spTree>
    <p:extLst>
      <p:ext uri="{BB962C8B-B14F-4D97-AF65-F5344CB8AC3E}">
        <p14:creationId xmlns="" xmlns:p14="http://schemas.microsoft.com/office/powerpoint/2010/main" val="1927923994"/>
      </p:ext>
    </p:extLst>
  </p:cSld>
  <p:clrMapOvr>
    <a:masterClrMapping/>
  </p:clrMapOvr>
  <p:transition spd="slow">
    <p:push/>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kstvak 15"/>
          <p:cNvSpPr txBox="1"/>
          <p:nvPr/>
        </p:nvSpPr>
        <p:spPr>
          <a:xfrm>
            <a:off x="3467353" y="1333188"/>
            <a:ext cx="6653212" cy="1200329"/>
          </a:xfrm>
          <a:prstGeom prst="rect">
            <a:avLst/>
          </a:prstGeom>
          <a:noFill/>
        </p:spPr>
        <p:txBody>
          <a:bodyPr wrap="square" rtlCol="0">
            <a:spAutoFit/>
          </a:bodyPr>
          <a:lstStyle/>
          <a:p>
            <a:r>
              <a:rPr lang="en-US" sz="1800" u="sng" dirty="0" smtClean="0">
                <a:solidFill>
                  <a:srgbClr val="404040"/>
                </a:solidFill>
                <a:latin typeface="Arial Narrow" panose="020B0606020202030204" pitchFamily="34" charset="0"/>
              </a:rPr>
              <a:t>known</a:t>
            </a:r>
            <a:r>
              <a:rPr lang="en-US" sz="1800" u="sng" dirty="0" smtClean="0">
                <a:solidFill>
                  <a:srgbClr val="404040"/>
                </a:solidFill>
                <a:latin typeface="+mj-lt"/>
              </a:rPr>
              <a:t>:</a:t>
            </a:r>
            <a:r>
              <a:rPr lang="en-US" sz="1800" dirty="0" smtClean="0">
                <a:solidFill>
                  <a:srgbClr val="404040"/>
                </a:solidFill>
                <a:latin typeface="+mj-lt"/>
              </a:rPr>
              <a:t>    </a:t>
            </a:r>
          </a:p>
          <a:p>
            <a:r>
              <a:rPr lang="en-US" sz="1800" dirty="0" smtClean="0">
                <a:solidFill>
                  <a:srgbClr val="404040"/>
                </a:solidFill>
                <a:latin typeface="Arial Narrow" panose="020B0606020202030204" pitchFamily="34" charset="0"/>
              </a:rPr>
              <a:t>* EIRP:  Pt = </a:t>
            </a:r>
            <a:r>
              <a:rPr lang="nl-NL" sz="1800" dirty="0" smtClean="0">
                <a:solidFill>
                  <a:srgbClr val="404040"/>
                </a:solidFill>
                <a:latin typeface="Arial Narrow" panose="020B0606020202030204" pitchFamily="34" charset="0"/>
              </a:rPr>
              <a:t>output power</a:t>
            </a:r>
            <a:r>
              <a:rPr lang="en-US" sz="1800" dirty="0" smtClean="0">
                <a:solidFill>
                  <a:srgbClr val="404040"/>
                </a:solidFill>
                <a:latin typeface="Arial Narrow" panose="020B0606020202030204" pitchFamily="34" charset="0"/>
              </a:rPr>
              <a:t> x antenna gain [ W ]</a:t>
            </a:r>
          </a:p>
          <a:p>
            <a:r>
              <a:rPr lang="en-US" sz="1800" dirty="0" smtClean="0">
                <a:solidFill>
                  <a:srgbClr val="404040"/>
                </a:solidFill>
                <a:latin typeface="Arial Narrow" panose="020B0606020202030204" pitchFamily="34" charset="0"/>
              </a:rPr>
              <a:t>*distance L [m]</a:t>
            </a:r>
          </a:p>
          <a:p>
            <a:endParaRPr lang="en-GB" dirty="0"/>
          </a:p>
        </p:txBody>
      </p:sp>
      <p:sp>
        <p:nvSpPr>
          <p:cNvPr id="3" name="Text Placeholder 2"/>
          <p:cNvSpPr>
            <a:spLocks noGrp="1"/>
          </p:cNvSpPr>
          <p:nvPr>
            <p:ph type="body" sz="quarter" idx="12"/>
          </p:nvPr>
        </p:nvSpPr>
        <p:spPr/>
        <p:txBody>
          <a:bodyPr/>
          <a:lstStyle/>
          <a:p>
            <a:r>
              <a:rPr lang="en-GB" dirty="0"/>
              <a:t>Impact of LTE on the in-home installation</a:t>
            </a:r>
            <a:endParaRPr lang="en-US" dirty="0"/>
          </a:p>
          <a:p>
            <a:endParaRPr lang="en-GB" dirty="0"/>
          </a:p>
        </p:txBody>
      </p:sp>
      <p:pic>
        <p:nvPicPr>
          <p:cNvPr id="13" name="Picture 3"/>
          <p:cNvPicPr>
            <a:picLocks noChangeAspect="1" noChangeArrowheads="1"/>
          </p:cNvPicPr>
          <p:nvPr/>
        </p:nvPicPr>
        <p:blipFill>
          <a:blip r:embed="rId3" cstate="print"/>
          <a:srcRect/>
          <a:stretch>
            <a:fillRect/>
          </a:stretch>
        </p:blipFill>
        <p:spPr bwMode="auto">
          <a:xfrm>
            <a:off x="432469" y="2023714"/>
            <a:ext cx="2705014" cy="2705014"/>
          </a:xfrm>
          <a:prstGeom prst="rect">
            <a:avLst/>
          </a:prstGeom>
          <a:noFill/>
          <a:ln w="9525">
            <a:noFill/>
            <a:miter lim="800000"/>
            <a:headEnd/>
            <a:tailEnd/>
          </a:ln>
          <a:effectLst/>
        </p:spPr>
      </p:pic>
      <p:pic>
        <p:nvPicPr>
          <p:cNvPr id="15" name="Picture 9"/>
          <p:cNvPicPr>
            <a:picLocks noChangeAspect="1" noChangeArrowheads="1"/>
          </p:cNvPicPr>
          <p:nvPr/>
        </p:nvPicPr>
        <p:blipFill>
          <a:blip r:embed="rId4" cstate="print"/>
          <a:srcRect/>
          <a:stretch>
            <a:fillRect/>
          </a:stretch>
        </p:blipFill>
        <p:spPr bwMode="auto">
          <a:xfrm>
            <a:off x="3572873" y="2525766"/>
            <a:ext cx="5867400" cy="657225"/>
          </a:xfrm>
          <a:prstGeom prst="rect">
            <a:avLst/>
          </a:prstGeom>
          <a:noFill/>
          <a:ln w="9525">
            <a:noFill/>
            <a:miter lim="800000"/>
            <a:headEnd/>
            <a:tailEnd/>
          </a:ln>
          <a:effectLst/>
        </p:spPr>
      </p:pic>
      <p:graphicFrame>
        <p:nvGraphicFramePr>
          <p:cNvPr id="16" name="Object 3"/>
          <p:cNvGraphicFramePr>
            <a:graphicFrameLocks noChangeAspect="1"/>
          </p:cNvGraphicFramePr>
          <p:nvPr>
            <p:extLst>
              <p:ext uri="{D42A27DB-BD31-4B8C-83A1-F6EECF244321}">
                <p14:modId xmlns="" xmlns:p14="http://schemas.microsoft.com/office/powerpoint/2010/main" val="66697616"/>
              </p:ext>
            </p:extLst>
          </p:nvPr>
        </p:nvGraphicFramePr>
        <p:xfrm>
          <a:off x="4681799" y="5118638"/>
          <a:ext cx="3684587" cy="336550"/>
        </p:xfrm>
        <a:graphic>
          <a:graphicData uri="http://schemas.openxmlformats.org/presentationml/2006/ole">
            <p:oleObj spid="_x0000_s1057" name="Visio" r:id="rId5" imgW="3683935" imgH="337149" progId="Visio.Drawing.11">
              <p:link updateAutomatic="1"/>
            </p:oleObj>
          </a:graphicData>
        </a:graphic>
      </p:graphicFrame>
      <p:pic>
        <p:nvPicPr>
          <p:cNvPr id="17" name="Picture 12"/>
          <p:cNvPicPr>
            <a:picLocks noChangeAspect="1" noChangeArrowheads="1"/>
          </p:cNvPicPr>
          <p:nvPr/>
        </p:nvPicPr>
        <p:blipFill>
          <a:blip r:embed="rId6" cstate="print"/>
          <a:srcRect/>
          <a:stretch>
            <a:fillRect/>
          </a:stretch>
        </p:blipFill>
        <p:spPr bwMode="auto">
          <a:xfrm>
            <a:off x="4681799" y="4118506"/>
            <a:ext cx="5105400" cy="609600"/>
          </a:xfrm>
          <a:prstGeom prst="rect">
            <a:avLst/>
          </a:prstGeom>
          <a:noFill/>
          <a:ln w="9525">
            <a:noFill/>
            <a:miter lim="800000"/>
            <a:headEnd/>
            <a:tailEnd/>
          </a:ln>
          <a:effectLst/>
        </p:spPr>
      </p:pic>
      <p:sp>
        <p:nvSpPr>
          <p:cNvPr id="18" name="Tekstvak 24"/>
          <p:cNvSpPr txBox="1"/>
          <p:nvPr/>
        </p:nvSpPr>
        <p:spPr>
          <a:xfrm>
            <a:off x="3467353" y="3618440"/>
            <a:ext cx="4544899" cy="369332"/>
          </a:xfrm>
          <a:prstGeom prst="rect">
            <a:avLst/>
          </a:prstGeom>
          <a:noFill/>
        </p:spPr>
        <p:txBody>
          <a:bodyPr wrap="none" rtlCol="0">
            <a:spAutoFit/>
          </a:bodyPr>
          <a:lstStyle/>
          <a:p>
            <a:r>
              <a:rPr lang="en-GB" sz="1800" u="sng" dirty="0" smtClean="0">
                <a:solidFill>
                  <a:srgbClr val="404040"/>
                </a:solidFill>
                <a:latin typeface="Arial Narrow" panose="020B0606020202030204" pitchFamily="34" charset="0"/>
              </a:rPr>
              <a:t>measure</a:t>
            </a:r>
            <a:r>
              <a:rPr lang="en-GB" sz="1800" dirty="0" smtClean="0">
                <a:solidFill>
                  <a:srgbClr val="404040"/>
                </a:solidFill>
                <a:latin typeface="Arial Narrow" panose="020B0606020202030204" pitchFamily="34" charset="0"/>
              </a:rPr>
              <a:t>:  </a:t>
            </a:r>
            <a:r>
              <a:rPr lang="en-GB" sz="1800" dirty="0" err="1" smtClean="0">
                <a:solidFill>
                  <a:srgbClr val="404040"/>
                </a:solidFill>
                <a:latin typeface="Arial Narrow" panose="020B0606020202030204" pitchFamily="34" charset="0"/>
              </a:rPr>
              <a:t>Gri</a:t>
            </a:r>
            <a:r>
              <a:rPr lang="en-GB" sz="1800" dirty="0" smtClean="0">
                <a:solidFill>
                  <a:srgbClr val="404040"/>
                </a:solidFill>
                <a:latin typeface="Arial Narrow" panose="020B0606020202030204" pitchFamily="34" charset="0"/>
              </a:rPr>
              <a:t> = antenna gain </a:t>
            </a:r>
            <a:r>
              <a:rPr lang="en-GB" sz="1800" dirty="0" err="1" smtClean="0">
                <a:solidFill>
                  <a:srgbClr val="404040"/>
                </a:solidFill>
                <a:latin typeface="Arial Narrow" panose="020B0606020202030204" pitchFamily="34" charset="0"/>
              </a:rPr>
              <a:t>w.r.t</a:t>
            </a:r>
            <a:r>
              <a:rPr lang="en-GB" sz="1800" dirty="0" smtClean="0">
                <a:solidFill>
                  <a:srgbClr val="404040"/>
                </a:solidFill>
                <a:latin typeface="Arial Narrow" panose="020B0606020202030204" pitchFamily="34" charset="0"/>
              </a:rPr>
              <a:t>. isotropic radiator</a:t>
            </a:r>
            <a:endParaRPr lang="en-GB" sz="1800" dirty="0">
              <a:solidFill>
                <a:srgbClr val="404040"/>
              </a:solidFill>
              <a:latin typeface="Arial Narrow" panose="020B0606020202030204" pitchFamily="34" charset="0"/>
            </a:endParaRPr>
          </a:p>
        </p:txBody>
      </p:sp>
      <p:sp>
        <p:nvSpPr>
          <p:cNvPr id="19" name="Tekstvak 25"/>
          <p:cNvSpPr txBox="1"/>
          <p:nvPr/>
        </p:nvSpPr>
        <p:spPr>
          <a:xfrm>
            <a:off x="3467353" y="1975366"/>
            <a:ext cx="1385088" cy="1477328"/>
          </a:xfrm>
          <a:prstGeom prst="rect">
            <a:avLst/>
          </a:prstGeom>
          <a:noFill/>
        </p:spPr>
        <p:txBody>
          <a:bodyPr wrap="square" rtlCol="0">
            <a:spAutoFit/>
          </a:bodyPr>
          <a:lstStyle/>
          <a:p>
            <a:endParaRPr lang="en-US" sz="1800" dirty="0" smtClean="0">
              <a:solidFill>
                <a:srgbClr val="404040"/>
              </a:solidFill>
              <a:latin typeface="+mj-lt"/>
            </a:endParaRPr>
          </a:p>
          <a:p>
            <a:r>
              <a:rPr lang="en-US" sz="1800" u="sng" dirty="0" smtClean="0">
                <a:solidFill>
                  <a:srgbClr val="404040"/>
                </a:solidFill>
                <a:latin typeface="Arial Narrow" panose="020B0606020202030204" pitchFamily="34" charset="0"/>
              </a:rPr>
              <a:t>calculate:</a:t>
            </a:r>
          </a:p>
          <a:p>
            <a:endParaRPr lang="en-US" sz="1800" dirty="0" smtClean="0">
              <a:solidFill>
                <a:srgbClr val="404040"/>
              </a:solidFill>
              <a:latin typeface="+mj-lt"/>
            </a:endParaRPr>
          </a:p>
          <a:p>
            <a:endParaRPr lang="en-US" dirty="0">
              <a:solidFill>
                <a:srgbClr val="404040"/>
              </a:solidFill>
            </a:endParaRPr>
          </a:p>
          <a:p>
            <a:endParaRPr lang="nl-NL" dirty="0">
              <a:solidFill>
                <a:srgbClr val="404040"/>
              </a:solidFill>
            </a:endParaRPr>
          </a:p>
        </p:txBody>
      </p:sp>
      <p:sp>
        <p:nvSpPr>
          <p:cNvPr id="20" name="Tekstvak 11"/>
          <p:cNvSpPr txBox="1"/>
          <p:nvPr/>
        </p:nvSpPr>
        <p:spPr>
          <a:xfrm>
            <a:off x="3467353" y="4261382"/>
            <a:ext cx="994183" cy="369332"/>
          </a:xfrm>
          <a:prstGeom prst="rect">
            <a:avLst/>
          </a:prstGeom>
          <a:noFill/>
        </p:spPr>
        <p:txBody>
          <a:bodyPr wrap="none" rtlCol="0">
            <a:spAutoFit/>
          </a:bodyPr>
          <a:lstStyle/>
          <a:p>
            <a:r>
              <a:rPr lang="en-GB" sz="1800" u="sng" dirty="0" smtClean="0">
                <a:solidFill>
                  <a:srgbClr val="404040"/>
                </a:solidFill>
                <a:latin typeface="Arial Narrow" panose="020B0606020202030204" pitchFamily="34" charset="0"/>
              </a:rPr>
              <a:t>calculate</a:t>
            </a:r>
            <a:r>
              <a:rPr lang="en-GB" sz="1800" dirty="0" smtClean="0">
                <a:solidFill>
                  <a:srgbClr val="404040"/>
                </a:solidFill>
                <a:latin typeface="+mj-lt"/>
              </a:rPr>
              <a:t>:</a:t>
            </a:r>
            <a:endParaRPr lang="en-GB" sz="1800" dirty="0">
              <a:solidFill>
                <a:srgbClr val="404040"/>
              </a:solidFill>
              <a:latin typeface="+mj-lt"/>
            </a:endParaRPr>
          </a:p>
        </p:txBody>
      </p:sp>
      <p:sp>
        <p:nvSpPr>
          <p:cNvPr id="21" name="Tekstvak 13"/>
          <p:cNvSpPr txBox="1"/>
          <p:nvPr/>
        </p:nvSpPr>
        <p:spPr>
          <a:xfrm>
            <a:off x="3467353" y="5118638"/>
            <a:ext cx="986167" cy="369332"/>
          </a:xfrm>
          <a:prstGeom prst="rect">
            <a:avLst/>
          </a:prstGeom>
          <a:noFill/>
        </p:spPr>
        <p:txBody>
          <a:bodyPr wrap="none" rtlCol="0">
            <a:spAutoFit/>
          </a:bodyPr>
          <a:lstStyle/>
          <a:p>
            <a:r>
              <a:rPr lang="en-GB" sz="1800" u="sng" dirty="0" smtClean="0">
                <a:solidFill>
                  <a:srgbClr val="404040"/>
                </a:solidFill>
                <a:latin typeface="Arial Narrow" panose="020B0606020202030204" pitchFamily="34" charset="0"/>
              </a:rPr>
              <a:t>calculate</a:t>
            </a:r>
            <a:r>
              <a:rPr lang="en-GB" sz="1800" dirty="0" smtClean="0">
                <a:solidFill>
                  <a:srgbClr val="404040"/>
                </a:solidFill>
                <a:latin typeface="Arial Narrow" panose="020B0606020202030204" pitchFamily="34" charset="0"/>
              </a:rPr>
              <a:t>:</a:t>
            </a:r>
            <a:endParaRPr lang="en-GB" sz="1800" dirty="0">
              <a:solidFill>
                <a:srgbClr val="404040"/>
              </a:solidFill>
              <a:latin typeface="Arial Narrow" panose="020B0606020202030204" pitchFamily="34" charset="0"/>
            </a:endParaRPr>
          </a:p>
        </p:txBody>
      </p:sp>
      <p:sp>
        <p:nvSpPr>
          <p:cNvPr id="23" name="Tekstvak 17"/>
          <p:cNvSpPr txBox="1"/>
          <p:nvPr/>
        </p:nvSpPr>
        <p:spPr>
          <a:xfrm>
            <a:off x="4610361" y="4618572"/>
            <a:ext cx="3212739" cy="369332"/>
          </a:xfrm>
          <a:prstGeom prst="rect">
            <a:avLst/>
          </a:prstGeom>
          <a:noFill/>
        </p:spPr>
        <p:txBody>
          <a:bodyPr wrap="none" rtlCol="0">
            <a:spAutoFit/>
          </a:bodyPr>
          <a:lstStyle/>
          <a:p>
            <a:r>
              <a:rPr lang="en-US" sz="1800" dirty="0" smtClean="0">
                <a:solidFill>
                  <a:srgbClr val="404040"/>
                </a:solidFill>
                <a:latin typeface="Arial Narrow" panose="020B0606020202030204" pitchFamily="34" charset="0"/>
              </a:rPr>
              <a:t> ( with </a:t>
            </a:r>
            <a:r>
              <a:rPr lang="el-GR" sz="1800" dirty="0" smtClean="0">
                <a:solidFill>
                  <a:srgbClr val="404040"/>
                </a:solidFill>
                <a:latin typeface="Arial Narrow" panose="020B0606020202030204" pitchFamily="34" charset="0"/>
              </a:rPr>
              <a:t>λ</a:t>
            </a:r>
            <a:r>
              <a:rPr lang="en-US" sz="1800" dirty="0" smtClean="0">
                <a:solidFill>
                  <a:srgbClr val="404040"/>
                </a:solidFill>
                <a:latin typeface="Arial Narrow" panose="020B0606020202030204" pitchFamily="34" charset="0"/>
              </a:rPr>
              <a:t> being the used wavelength)</a:t>
            </a:r>
            <a:endParaRPr lang="en-GB" sz="1800" dirty="0">
              <a:solidFill>
                <a:srgbClr val="404040"/>
              </a:solidFill>
              <a:latin typeface="Arial Narrow" panose="020B0606020202030204" pitchFamily="34" charset="0"/>
            </a:endParaRPr>
          </a:p>
        </p:txBody>
      </p:sp>
      <p:sp>
        <p:nvSpPr>
          <p:cNvPr id="24" name="Tekstvak 18"/>
          <p:cNvSpPr txBox="1"/>
          <p:nvPr/>
        </p:nvSpPr>
        <p:spPr>
          <a:xfrm>
            <a:off x="3501435" y="3168708"/>
            <a:ext cx="5261377" cy="369332"/>
          </a:xfrm>
          <a:prstGeom prst="rect">
            <a:avLst/>
          </a:prstGeom>
          <a:noFill/>
        </p:spPr>
        <p:txBody>
          <a:bodyPr wrap="none" rtlCol="0">
            <a:spAutoFit/>
          </a:bodyPr>
          <a:lstStyle/>
          <a:p>
            <a:r>
              <a:rPr lang="en-GB" sz="1800" dirty="0" smtClean="0">
                <a:solidFill>
                  <a:srgbClr val="404040"/>
                </a:solidFill>
                <a:latin typeface="Arial Narrow" panose="020B0606020202030204" pitchFamily="34" charset="0"/>
              </a:rPr>
              <a:t>(with 120 </a:t>
            </a:r>
            <a:r>
              <a:rPr lang="el-GR" sz="1800" dirty="0" smtClean="0">
                <a:solidFill>
                  <a:srgbClr val="404040"/>
                </a:solidFill>
                <a:latin typeface="Arial Narrow" panose="020B0606020202030204" pitchFamily="34" charset="0"/>
              </a:rPr>
              <a:t>π</a:t>
            </a:r>
            <a:r>
              <a:rPr lang="en-US" sz="1800" dirty="0" smtClean="0">
                <a:solidFill>
                  <a:srgbClr val="404040"/>
                </a:solidFill>
                <a:latin typeface="Arial Narrow" panose="020B0606020202030204" pitchFamily="34" charset="0"/>
              </a:rPr>
              <a:t> being the approximate impedance of free space)</a:t>
            </a:r>
            <a:endParaRPr lang="en-GB" sz="1800" dirty="0">
              <a:solidFill>
                <a:srgbClr val="404040"/>
              </a:solidFill>
              <a:latin typeface="Arial Narrow" panose="020B0606020202030204" pitchFamily="34" charset="0"/>
            </a:endParaRPr>
          </a:p>
        </p:txBody>
      </p:sp>
      <p:sp>
        <p:nvSpPr>
          <p:cNvPr id="14" name="Tekstvak 17"/>
          <p:cNvSpPr txBox="1"/>
          <p:nvPr/>
        </p:nvSpPr>
        <p:spPr>
          <a:xfrm>
            <a:off x="4595121" y="5822532"/>
            <a:ext cx="6380273" cy="369332"/>
          </a:xfrm>
          <a:prstGeom prst="rect">
            <a:avLst/>
          </a:prstGeom>
          <a:noFill/>
        </p:spPr>
        <p:txBody>
          <a:bodyPr wrap="none" rtlCol="0">
            <a:spAutoFit/>
          </a:bodyPr>
          <a:lstStyle/>
          <a:p>
            <a:r>
              <a:rPr lang="en-GB" dirty="0" smtClean="0">
                <a:solidFill>
                  <a:srgbClr val="404040"/>
                </a:solidFill>
                <a:latin typeface="Arial Narrow" panose="020B0606020202030204" pitchFamily="34" charset="0"/>
              </a:rPr>
              <a:t>for </a:t>
            </a:r>
            <a:r>
              <a:rPr lang="el-GR" dirty="0" smtClean="0">
                <a:solidFill>
                  <a:srgbClr val="404040"/>
                </a:solidFill>
                <a:latin typeface="Arial Narrow" panose="020B0606020202030204" pitchFamily="34" charset="0"/>
              </a:rPr>
              <a:t>ρ</a:t>
            </a:r>
            <a:r>
              <a:rPr lang="en-US" dirty="0" smtClean="0">
                <a:solidFill>
                  <a:srgbClr val="404040"/>
                </a:solidFill>
                <a:latin typeface="Arial Narrow" panose="020B0606020202030204" pitchFamily="34" charset="0"/>
              </a:rPr>
              <a:t> use W/m2 and </a:t>
            </a:r>
            <a:r>
              <a:rPr lang="en-GB" dirty="0" smtClean="0">
                <a:solidFill>
                  <a:srgbClr val="404040"/>
                </a:solidFill>
                <a:latin typeface="Arial Narrow" panose="020B0606020202030204" pitchFamily="34" charset="0"/>
              </a:rPr>
              <a:t>c</a:t>
            </a:r>
            <a:r>
              <a:rPr lang="en-GB" dirty="0" smtClean="0">
                <a:solidFill>
                  <a:srgbClr val="404040"/>
                </a:solidFill>
                <a:latin typeface="Arial Narrow" panose="020B0606020202030204" pitchFamily="34" charset="0"/>
              </a:rPr>
              <a:t>alculate injected voltage from the power with Z=75</a:t>
            </a:r>
            <a:r>
              <a:rPr lang="el-GR" dirty="0" smtClean="0">
                <a:solidFill>
                  <a:srgbClr val="404040"/>
                </a:solidFill>
                <a:latin typeface="Arial Narrow" panose="020B0606020202030204" pitchFamily="34" charset="0"/>
              </a:rPr>
              <a:t>Ω</a:t>
            </a:r>
            <a:endParaRPr lang="en-GB" sz="1800" dirty="0">
              <a:solidFill>
                <a:srgbClr val="404040"/>
              </a:solidFill>
              <a:latin typeface="Arial Narrow" panose="020B0606020202030204" pitchFamily="34" charset="0"/>
            </a:endParaRPr>
          </a:p>
        </p:txBody>
      </p:sp>
    </p:spTree>
    <p:extLst>
      <p:ext uri="{BB962C8B-B14F-4D97-AF65-F5344CB8AC3E}">
        <p14:creationId xmlns="" xmlns:p14="http://schemas.microsoft.com/office/powerpoint/2010/main" val="1618719509"/>
      </p:ext>
    </p:extLst>
  </p:cSld>
  <p:clrMapOvr>
    <a:masterClrMapping/>
  </p:clrMapOvr>
  <p:transition spd="slow">
    <p:push/>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2"/>
          </p:nvPr>
        </p:nvSpPr>
        <p:spPr/>
        <p:txBody>
          <a:bodyPr/>
          <a:lstStyle/>
          <a:p>
            <a:r>
              <a:rPr lang="en-GB" dirty="0"/>
              <a:t>Impact of LTE on the in-home installation</a:t>
            </a:r>
          </a:p>
        </p:txBody>
      </p:sp>
      <p:pic>
        <p:nvPicPr>
          <p:cNvPr id="6" name="Picture 4" descr="screen 3"/>
          <p:cNvPicPr>
            <a:picLocks noChangeAspect="1" noChangeArrowheads="1"/>
          </p:cNvPicPr>
          <p:nvPr/>
        </p:nvPicPr>
        <p:blipFill>
          <a:blip r:embed="rId2" cstate="print"/>
          <a:srcRect/>
          <a:stretch>
            <a:fillRect/>
          </a:stretch>
        </p:blipFill>
        <p:spPr bwMode="auto">
          <a:xfrm>
            <a:off x="2745340" y="1267545"/>
            <a:ext cx="3271092" cy="2453318"/>
          </a:xfrm>
          <a:prstGeom prst="rect">
            <a:avLst/>
          </a:prstGeom>
          <a:noFill/>
        </p:spPr>
      </p:pic>
      <p:pic>
        <p:nvPicPr>
          <p:cNvPr id="7" name="Picture 3"/>
          <p:cNvPicPr>
            <a:picLocks noChangeAspect="1" noChangeArrowheads="1"/>
          </p:cNvPicPr>
          <p:nvPr/>
        </p:nvPicPr>
        <p:blipFill>
          <a:blip r:embed="rId3" cstate="print"/>
          <a:srcRect/>
          <a:stretch>
            <a:fillRect/>
          </a:stretch>
        </p:blipFill>
        <p:spPr bwMode="auto">
          <a:xfrm>
            <a:off x="6137849" y="1260736"/>
            <a:ext cx="2764851" cy="2440903"/>
          </a:xfrm>
          <a:prstGeom prst="rect">
            <a:avLst/>
          </a:prstGeom>
          <a:noFill/>
          <a:ln w="9525">
            <a:solidFill>
              <a:schemeClr val="accent1"/>
            </a:solidFill>
            <a:miter lim="800000"/>
            <a:headEnd/>
            <a:tailEnd/>
          </a:ln>
          <a:effectLst/>
        </p:spPr>
      </p:pic>
      <p:sp>
        <p:nvSpPr>
          <p:cNvPr id="8" name="Tekstvak 16"/>
          <p:cNvSpPr txBox="1"/>
          <p:nvPr/>
        </p:nvSpPr>
        <p:spPr>
          <a:xfrm>
            <a:off x="2165400" y="4201707"/>
            <a:ext cx="7258000" cy="1477328"/>
          </a:xfrm>
          <a:prstGeom prst="rect">
            <a:avLst/>
          </a:prstGeom>
          <a:noFill/>
        </p:spPr>
        <p:txBody>
          <a:bodyPr wrap="square" rtlCol="0">
            <a:spAutoFit/>
          </a:bodyPr>
          <a:lstStyle/>
          <a:p>
            <a:pPr>
              <a:buFont typeface="Arial" pitchFamily="34" charset="0"/>
              <a:buChar char="•"/>
            </a:pPr>
            <a:r>
              <a:rPr lang="en-GB" sz="1800" dirty="0" smtClean="0">
                <a:solidFill>
                  <a:srgbClr val="404040"/>
                </a:solidFill>
                <a:latin typeface="Arial Narrow" panose="020B0606020202030204" pitchFamily="34" charset="0"/>
              </a:rPr>
              <a:t>  Screening effectiveness test using clamp method. Result is w.r.t. a dipole antenna.</a:t>
            </a:r>
          </a:p>
          <a:p>
            <a:pPr>
              <a:buFont typeface="Arial" pitchFamily="34" charset="0"/>
              <a:buChar char="•"/>
            </a:pPr>
            <a:r>
              <a:rPr lang="en-GB" sz="1800" dirty="0" smtClean="0">
                <a:solidFill>
                  <a:srgbClr val="404040"/>
                </a:solidFill>
                <a:latin typeface="Arial Narrow" panose="020B0606020202030204" pitchFamily="34" charset="0"/>
              </a:rPr>
              <a:t>  Dipole antenna has a gain of +2,15 </a:t>
            </a:r>
            <a:r>
              <a:rPr lang="en-GB" sz="1800" dirty="0" err="1" smtClean="0">
                <a:solidFill>
                  <a:srgbClr val="404040"/>
                </a:solidFill>
                <a:latin typeface="Arial Narrow" panose="020B0606020202030204" pitchFamily="34" charset="0"/>
              </a:rPr>
              <a:t>dBi</a:t>
            </a:r>
            <a:r>
              <a:rPr lang="en-GB" sz="1800" dirty="0" smtClean="0">
                <a:solidFill>
                  <a:srgbClr val="404040"/>
                </a:solidFill>
                <a:latin typeface="Arial Narrow" panose="020B0606020202030204" pitchFamily="34" charset="0"/>
              </a:rPr>
              <a:t> w.r.t. an isotropic radiator.</a:t>
            </a:r>
          </a:p>
          <a:p>
            <a:pPr>
              <a:buFont typeface="Arial" pitchFamily="34" charset="0"/>
              <a:buChar char="•"/>
            </a:pPr>
            <a:r>
              <a:rPr lang="en-GB" sz="1800" dirty="0" smtClean="0">
                <a:solidFill>
                  <a:srgbClr val="404040"/>
                </a:solidFill>
                <a:latin typeface="Arial Narrow" panose="020B0606020202030204" pitchFamily="34" charset="0"/>
              </a:rPr>
              <a:t>  Example: clamp test result of -75 dB (class A) equals an antenna gain of:</a:t>
            </a:r>
          </a:p>
          <a:p>
            <a:pPr>
              <a:buFont typeface="Arial" pitchFamily="34" charset="0"/>
              <a:buChar char="•"/>
            </a:pPr>
            <a:endParaRPr lang="en-GB" sz="1800" dirty="0" smtClean="0">
              <a:solidFill>
                <a:srgbClr val="404040"/>
              </a:solidFill>
              <a:latin typeface="Arial Narrow" panose="020B0606020202030204" pitchFamily="34" charset="0"/>
            </a:endParaRPr>
          </a:p>
          <a:p>
            <a:r>
              <a:rPr lang="en-GB" sz="1800" dirty="0" smtClean="0">
                <a:solidFill>
                  <a:srgbClr val="404040"/>
                </a:solidFill>
                <a:latin typeface="Arial Narrow" panose="020B0606020202030204" pitchFamily="34" charset="0"/>
              </a:rPr>
              <a:t>                                    -75dB + 2,15dB = -72,85dBi =</a:t>
            </a:r>
            <a:endParaRPr lang="en-GB" sz="1800" dirty="0">
              <a:solidFill>
                <a:srgbClr val="404040"/>
              </a:solidFill>
              <a:latin typeface="Arial Narrow" panose="020B0606020202030204" pitchFamily="34" charset="0"/>
            </a:endParaRPr>
          </a:p>
        </p:txBody>
      </p:sp>
      <p:pic>
        <p:nvPicPr>
          <p:cNvPr id="9" name="Picture 2"/>
          <p:cNvPicPr>
            <a:picLocks noChangeAspect="1" noChangeArrowheads="1"/>
          </p:cNvPicPr>
          <p:nvPr/>
        </p:nvPicPr>
        <p:blipFill>
          <a:blip r:embed="rId4" cstate="print"/>
          <a:srcRect/>
          <a:stretch>
            <a:fillRect/>
          </a:stretch>
        </p:blipFill>
        <p:spPr bwMode="auto">
          <a:xfrm>
            <a:off x="6796672" y="5163739"/>
            <a:ext cx="1141318" cy="472667"/>
          </a:xfrm>
          <a:prstGeom prst="rect">
            <a:avLst/>
          </a:prstGeom>
          <a:noFill/>
          <a:ln w="9525">
            <a:noFill/>
            <a:miter lim="800000"/>
            <a:headEnd/>
            <a:tailEnd/>
          </a:ln>
          <a:effectLst/>
        </p:spPr>
      </p:pic>
    </p:spTree>
    <p:extLst>
      <p:ext uri="{BB962C8B-B14F-4D97-AF65-F5344CB8AC3E}">
        <p14:creationId xmlns="" xmlns:p14="http://schemas.microsoft.com/office/powerpoint/2010/main" val="3870776718"/>
      </p:ext>
    </p:extLst>
  </p:cSld>
  <p:clrMapOvr>
    <a:masterClrMapping/>
  </p:clrMapOvr>
  <p:transition spd="slow">
    <p:push/>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2"/>
          </p:nvPr>
        </p:nvSpPr>
        <p:spPr/>
        <p:txBody>
          <a:bodyPr/>
          <a:lstStyle/>
          <a:p>
            <a:r>
              <a:rPr lang="en-GB" dirty="0"/>
              <a:t>Impact of LTE on the in-home installation</a:t>
            </a:r>
          </a:p>
          <a:p>
            <a:endParaRPr lang="en-GB" dirty="0"/>
          </a:p>
        </p:txBody>
      </p:sp>
      <p:sp>
        <p:nvSpPr>
          <p:cNvPr id="4" name="Tekstvak 12"/>
          <p:cNvSpPr txBox="1"/>
          <p:nvPr/>
        </p:nvSpPr>
        <p:spPr>
          <a:xfrm>
            <a:off x="3766327" y="1320787"/>
            <a:ext cx="6679221" cy="1477328"/>
          </a:xfrm>
          <a:prstGeom prst="rect">
            <a:avLst/>
          </a:prstGeom>
          <a:noFill/>
        </p:spPr>
        <p:txBody>
          <a:bodyPr wrap="square" rtlCol="0">
            <a:spAutoFit/>
          </a:bodyPr>
          <a:lstStyle/>
          <a:p>
            <a:pPr>
              <a:buFont typeface="Arial" pitchFamily="34" charset="0"/>
              <a:buChar char="•"/>
            </a:pPr>
            <a:r>
              <a:rPr lang="en-GB" sz="1800" dirty="0" smtClean="0">
                <a:solidFill>
                  <a:srgbClr val="404040"/>
                </a:solidFill>
                <a:latin typeface="Arial Narrow" panose="020B0606020202030204" pitchFamily="34" charset="0"/>
              </a:rPr>
              <a:t>  EIRP = 200mW </a:t>
            </a:r>
            <a:r>
              <a:rPr lang="en-GB" sz="1800" u="sng" dirty="0" smtClean="0">
                <a:solidFill>
                  <a:srgbClr val="404040"/>
                </a:solidFill>
                <a:latin typeface="Arial Narrow" panose="020B0606020202030204" pitchFamily="34" charset="0"/>
              </a:rPr>
              <a:t>handheld </a:t>
            </a:r>
            <a:r>
              <a:rPr lang="en-GB" sz="1800" dirty="0" smtClean="0">
                <a:solidFill>
                  <a:srgbClr val="404040"/>
                </a:solidFill>
                <a:latin typeface="Arial Narrow" panose="020B0606020202030204" pitchFamily="34" charset="0"/>
              </a:rPr>
              <a:t>LTE terminal</a:t>
            </a:r>
          </a:p>
          <a:p>
            <a:pPr>
              <a:buFont typeface="Arial" pitchFamily="34" charset="0"/>
              <a:buChar char="•"/>
            </a:pPr>
            <a:r>
              <a:rPr lang="en-GB" sz="1800" dirty="0" smtClean="0">
                <a:solidFill>
                  <a:srgbClr val="404040"/>
                </a:solidFill>
                <a:latin typeface="Arial Narrow" panose="020B0606020202030204" pitchFamily="34" charset="0"/>
              </a:rPr>
              <a:t>  Screening effectiveness class A: 75dB</a:t>
            </a:r>
          </a:p>
          <a:p>
            <a:pPr>
              <a:buFont typeface="Arial" pitchFamily="34" charset="0"/>
              <a:buChar char="•"/>
            </a:pPr>
            <a:r>
              <a:rPr lang="en-GB" dirty="0" smtClean="0">
                <a:solidFill>
                  <a:srgbClr val="404040"/>
                </a:solidFill>
                <a:latin typeface="Arial Narrow" panose="020B0606020202030204" pitchFamily="34" charset="0"/>
              </a:rPr>
              <a:t>  Aer </a:t>
            </a:r>
            <a:r>
              <a:rPr lang="en-GB" dirty="0">
                <a:solidFill>
                  <a:srgbClr val="404040"/>
                </a:solidFill>
                <a:latin typeface="Arial Narrow" panose="020B0606020202030204" pitchFamily="34" charset="0"/>
              </a:rPr>
              <a:t>= 5,9 </a:t>
            </a:r>
            <a:r>
              <a:rPr lang="en-GB" dirty="0">
                <a:solidFill>
                  <a:srgbClr val="404040"/>
                </a:solidFill>
                <a:latin typeface="Arial Narrow" panose="020B0606020202030204" pitchFamily="34" charset="0"/>
                <a:cs typeface="Arial"/>
              </a:rPr>
              <a:t>· 10</a:t>
            </a:r>
            <a:r>
              <a:rPr lang="nl-NL" sz="800" dirty="0">
                <a:solidFill>
                  <a:srgbClr val="404040"/>
                </a:solidFill>
                <a:latin typeface="Arial Narrow" panose="020B0606020202030204" pitchFamily="34" charset="0"/>
                <a:ea typeface="Times New Roman"/>
              </a:rPr>
              <a:t> </a:t>
            </a:r>
            <a:r>
              <a:rPr lang="nl-NL" baseline="30000" dirty="0">
                <a:solidFill>
                  <a:srgbClr val="404040"/>
                </a:solidFill>
                <a:latin typeface="Arial Narrow" panose="020B0606020202030204" pitchFamily="34" charset="0"/>
                <a:ea typeface="Times New Roman"/>
              </a:rPr>
              <a:t>-10</a:t>
            </a:r>
            <a:r>
              <a:rPr lang="en-GB" baseline="30000" dirty="0">
                <a:solidFill>
                  <a:srgbClr val="404040"/>
                </a:solidFill>
                <a:latin typeface="Arial Narrow" panose="020B0606020202030204" pitchFamily="34" charset="0"/>
                <a:cs typeface="Arial"/>
              </a:rPr>
              <a:t> </a:t>
            </a:r>
            <a:r>
              <a:rPr lang="en-GB" dirty="0" smtClean="0">
                <a:solidFill>
                  <a:srgbClr val="404040"/>
                </a:solidFill>
                <a:latin typeface="Arial Narrow" panose="020B0606020202030204" pitchFamily="34" charset="0"/>
                <a:cs typeface="Arial"/>
              </a:rPr>
              <a:t>m²</a:t>
            </a:r>
          </a:p>
          <a:p>
            <a:pPr>
              <a:buFont typeface="Arial" pitchFamily="34" charset="0"/>
              <a:buChar char="•"/>
            </a:pPr>
            <a:r>
              <a:rPr lang="en-GB" dirty="0" smtClean="0">
                <a:solidFill>
                  <a:srgbClr val="404040"/>
                </a:solidFill>
                <a:latin typeface="Arial Narrow" panose="020B0606020202030204" pitchFamily="34" charset="0"/>
              </a:rPr>
              <a:t>  frequency </a:t>
            </a:r>
            <a:r>
              <a:rPr lang="en-GB" dirty="0">
                <a:solidFill>
                  <a:srgbClr val="404040"/>
                </a:solidFill>
                <a:latin typeface="Arial Narrow" panose="020B0606020202030204" pitchFamily="34" charset="0"/>
              </a:rPr>
              <a:t>= 790 MHz ; </a:t>
            </a:r>
            <a:r>
              <a:rPr lang="en-GB" dirty="0">
                <a:solidFill>
                  <a:srgbClr val="404040"/>
                </a:solidFill>
                <a:latin typeface="Arial Narrow" panose="020B0606020202030204" pitchFamily="34" charset="0"/>
                <a:cs typeface="Arial"/>
              </a:rPr>
              <a:t>λ = 0,38m</a:t>
            </a:r>
            <a:endParaRPr lang="en-GB" dirty="0">
              <a:solidFill>
                <a:srgbClr val="404040"/>
              </a:solidFill>
              <a:latin typeface="Arial Narrow" panose="020B0606020202030204" pitchFamily="34" charset="0"/>
            </a:endParaRPr>
          </a:p>
          <a:p>
            <a:pPr>
              <a:buFont typeface="Arial" pitchFamily="34" charset="0"/>
              <a:buChar char="•"/>
            </a:pPr>
            <a:endParaRPr lang="en-GB" sz="1800" dirty="0" smtClean="0">
              <a:solidFill>
                <a:srgbClr val="404040"/>
              </a:solidFill>
              <a:latin typeface="Arial Narrow" panose="020B0606020202030204" pitchFamily="34" charset="0"/>
            </a:endParaRPr>
          </a:p>
        </p:txBody>
      </p:sp>
      <p:graphicFrame>
        <p:nvGraphicFramePr>
          <p:cNvPr id="5" name="Tabel 17"/>
          <p:cNvGraphicFramePr>
            <a:graphicFrameLocks noGrp="1"/>
          </p:cNvGraphicFramePr>
          <p:nvPr>
            <p:extLst>
              <p:ext uri="{D42A27DB-BD31-4B8C-83A1-F6EECF244321}">
                <p14:modId xmlns="" xmlns:p14="http://schemas.microsoft.com/office/powerpoint/2010/main" val="3234404378"/>
              </p:ext>
            </p:extLst>
          </p:nvPr>
        </p:nvGraphicFramePr>
        <p:xfrm>
          <a:off x="1989906" y="2949571"/>
          <a:ext cx="7954014" cy="2231264"/>
        </p:xfrm>
        <a:graphic>
          <a:graphicData uri="http://schemas.openxmlformats.org/drawingml/2006/table">
            <a:tbl>
              <a:tblPr/>
              <a:tblGrid>
                <a:gridCol w="1583764"/>
                <a:gridCol w="1161164"/>
                <a:gridCol w="1940806"/>
                <a:gridCol w="1327474"/>
                <a:gridCol w="1940806"/>
              </a:tblGrid>
              <a:tr h="553211">
                <a:tc>
                  <a:txBody>
                    <a:bodyPr/>
                    <a:lstStyle/>
                    <a:p>
                      <a:pPr algn="ctr">
                        <a:spcAft>
                          <a:spcPts val="0"/>
                        </a:spcAft>
                      </a:pPr>
                      <a:r>
                        <a:rPr lang="en-GB" sz="1800" b="1" noProof="0" dirty="0" smtClean="0">
                          <a:solidFill>
                            <a:srgbClr val="404040"/>
                          </a:solidFill>
                          <a:latin typeface="Arial Narrow" panose="020B0606020202030204" pitchFamily="34" charset="0"/>
                          <a:ea typeface="Times New Roman"/>
                        </a:rPr>
                        <a:t>Distance </a:t>
                      </a:r>
                    </a:p>
                    <a:p>
                      <a:pPr algn="ctr">
                        <a:spcAft>
                          <a:spcPts val="0"/>
                        </a:spcAft>
                      </a:pPr>
                      <a:r>
                        <a:rPr lang="en-GB" sz="1800" b="1" noProof="0" dirty="0" smtClean="0">
                          <a:solidFill>
                            <a:srgbClr val="404040"/>
                          </a:solidFill>
                          <a:latin typeface="Arial Narrow" panose="020B0606020202030204" pitchFamily="34" charset="0"/>
                          <a:ea typeface="Times New Roman"/>
                        </a:rPr>
                        <a:t>LTE handheld / CATV component</a:t>
                      </a:r>
                      <a:endParaRPr lang="en-GB" sz="1800" b="1" noProof="0" dirty="0">
                        <a:solidFill>
                          <a:srgbClr val="404040"/>
                        </a:solidFill>
                        <a:latin typeface="Arial Narrow" panose="020B0606020202030204" pitchFamily="34" charset="0"/>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b="1" noProof="0" dirty="0" smtClean="0">
                          <a:solidFill>
                            <a:srgbClr val="404040"/>
                          </a:solidFill>
                          <a:latin typeface="Arial Narrow" panose="020B0606020202030204" pitchFamily="34" charset="0"/>
                          <a:ea typeface="Times New Roman"/>
                        </a:rPr>
                        <a:t>Generated LTE </a:t>
                      </a:r>
                      <a:r>
                        <a:rPr lang="en-GB" sz="1800" b="1" baseline="0" noProof="0" dirty="0" smtClean="0">
                          <a:solidFill>
                            <a:srgbClr val="404040"/>
                          </a:solidFill>
                          <a:latin typeface="Arial Narrow" panose="020B0606020202030204" pitchFamily="34" charset="0"/>
                          <a:ea typeface="Times New Roman"/>
                        </a:rPr>
                        <a:t>field</a:t>
                      </a:r>
                      <a:endParaRPr lang="en-GB" sz="1800" b="1" noProof="0" dirty="0">
                        <a:solidFill>
                          <a:srgbClr val="404040"/>
                        </a:solidFill>
                        <a:latin typeface="Arial Narrow" panose="020B0606020202030204" pitchFamily="34" charset="0"/>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b="1" noProof="0" dirty="0" smtClean="0">
                          <a:solidFill>
                            <a:srgbClr val="404040"/>
                          </a:solidFill>
                          <a:latin typeface="Arial Narrow" panose="020B0606020202030204" pitchFamily="34" charset="0"/>
                          <a:ea typeface="Times New Roman"/>
                        </a:rPr>
                        <a:t>Received power [W]</a:t>
                      </a:r>
                      <a:endParaRPr lang="en-GB" sz="1800" b="1" noProof="0" dirty="0">
                        <a:solidFill>
                          <a:srgbClr val="404040"/>
                        </a:solidFill>
                        <a:latin typeface="Arial Narrow" panose="020B0606020202030204" pitchFamily="34" charset="0"/>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b="1" noProof="0" dirty="0" smtClean="0">
                          <a:solidFill>
                            <a:srgbClr val="404040"/>
                          </a:solidFill>
                          <a:latin typeface="Arial Narrow" panose="020B0606020202030204" pitchFamily="34" charset="0"/>
                          <a:ea typeface="Times New Roman"/>
                        </a:rPr>
                        <a:t>Injected</a:t>
                      </a:r>
                      <a:r>
                        <a:rPr lang="en-GB" sz="1800" b="1" baseline="0" noProof="0" dirty="0" smtClean="0">
                          <a:solidFill>
                            <a:srgbClr val="404040"/>
                          </a:solidFill>
                          <a:latin typeface="Arial Narrow" panose="020B0606020202030204" pitchFamily="34" charset="0"/>
                          <a:ea typeface="Times New Roman"/>
                        </a:rPr>
                        <a:t> LTE voltage</a:t>
                      </a:r>
                    </a:p>
                    <a:p>
                      <a:pPr algn="ctr">
                        <a:spcAft>
                          <a:spcPts val="0"/>
                        </a:spcAft>
                      </a:pPr>
                      <a:r>
                        <a:rPr lang="en-GB" sz="1800" b="1" baseline="0" noProof="0" dirty="0" smtClean="0">
                          <a:solidFill>
                            <a:srgbClr val="404040"/>
                          </a:solidFill>
                          <a:latin typeface="Arial Narrow" panose="020B0606020202030204" pitchFamily="34" charset="0"/>
                          <a:ea typeface="Times New Roman"/>
                        </a:rPr>
                        <a:t>Class A</a:t>
                      </a:r>
                      <a:endParaRPr lang="en-GB" sz="1800" b="1" noProof="0" dirty="0">
                        <a:solidFill>
                          <a:srgbClr val="404040"/>
                        </a:solidFill>
                        <a:latin typeface="Arial Narrow" panose="020B0606020202030204" pitchFamily="34" charset="0"/>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b="1" noProof="0" dirty="0" smtClean="0">
                          <a:solidFill>
                            <a:srgbClr val="404040"/>
                          </a:solidFill>
                          <a:latin typeface="Arial Narrow" panose="020B0606020202030204" pitchFamily="34" charset="0"/>
                          <a:ea typeface="Times New Roman"/>
                          <a:cs typeface="Times New Roman" pitchFamily="18" charset="0"/>
                        </a:rPr>
                        <a:t>Minimum screening effectiveness for</a:t>
                      </a:r>
                      <a:r>
                        <a:rPr lang="en-GB" sz="1800" b="1" baseline="0" noProof="0" dirty="0" smtClean="0">
                          <a:solidFill>
                            <a:srgbClr val="404040"/>
                          </a:solidFill>
                          <a:latin typeface="Arial Narrow" panose="020B0606020202030204" pitchFamily="34" charset="0"/>
                          <a:ea typeface="Times New Roman"/>
                          <a:cs typeface="Times New Roman" pitchFamily="18" charset="0"/>
                        </a:rPr>
                        <a:t> 10dB</a:t>
                      </a:r>
                      <a:r>
                        <a:rPr lang="en-GB" sz="1800" b="1" noProof="0" dirty="0" smtClean="0">
                          <a:solidFill>
                            <a:srgbClr val="404040"/>
                          </a:solidFill>
                          <a:latin typeface="Arial Narrow" panose="020B0606020202030204" pitchFamily="34" charset="0"/>
                          <a:ea typeface="Times New Roman"/>
                          <a:cs typeface="Times New Roman" pitchFamily="18" charset="0"/>
                        </a:rPr>
                        <a:t>µV</a:t>
                      </a:r>
                      <a:r>
                        <a:rPr lang="en-GB" sz="1800" b="1" baseline="0" noProof="0" dirty="0" smtClean="0">
                          <a:solidFill>
                            <a:srgbClr val="404040"/>
                          </a:solidFill>
                          <a:latin typeface="Arial Narrow" panose="020B0606020202030204" pitchFamily="34" charset="0"/>
                          <a:ea typeface="Times New Roman"/>
                          <a:cs typeface="Times New Roman" pitchFamily="18" charset="0"/>
                        </a:rPr>
                        <a:t> injected voltage</a:t>
                      </a:r>
                      <a:endParaRPr lang="en-GB" sz="1800" b="1" noProof="0" dirty="0">
                        <a:solidFill>
                          <a:srgbClr val="404040"/>
                        </a:solidFill>
                        <a:latin typeface="Arial Narrow" panose="020B0606020202030204" pitchFamily="34" charset="0"/>
                        <a:ea typeface="Times New Roman"/>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3496">
                <a:tc>
                  <a:txBody>
                    <a:bodyPr/>
                    <a:lstStyle/>
                    <a:p>
                      <a:pPr algn="ctr">
                        <a:spcAft>
                          <a:spcPts val="0"/>
                        </a:spcAft>
                      </a:pPr>
                      <a:r>
                        <a:rPr lang="nl-NL" sz="1800" dirty="0">
                          <a:solidFill>
                            <a:srgbClr val="404040"/>
                          </a:solidFill>
                          <a:latin typeface="Arial Narrow" panose="020B0606020202030204" pitchFamily="34" charset="0"/>
                          <a:ea typeface="Times New Roman"/>
                        </a:rPr>
                        <a:t>0,5m</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nl-NL" sz="1800" dirty="0" smtClean="0">
                          <a:solidFill>
                            <a:srgbClr val="404040"/>
                          </a:solidFill>
                          <a:latin typeface="Arial Narrow" panose="020B0606020202030204" pitchFamily="34" charset="0"/>
                          <a:ea typeface="Times New Roman"/>
                        </a:rPr>
                        <a:t>4,8 V/m</a:t>
                      </a:r>
                      <a:endParaRPr lang="nl-NL" sz="1800" dirty="0">
                        <a:solidFill>
                          <a:srgbClr val="404040"/>
                        </a:solidFill>
                        <a:latin typeface="Arial Narrow" panose="020B0606020202030204" pitchFamily="34" charset="0"/>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nl-NL" sz="1800" dirty="0" smtClean="0">
                          <a:solidFill>
                            <a:srgbClr val="404040"/>
                          </a:solidFill>
                          <a:latin typeface="Arial Narrow" panose="020B0606020202030204" pitchFamily="34" charset="0"/>
                          <a:ea typeface="Times New Roman"/>
                        </a:rPr>
                        <a:t>3,6· 10 </a:t>
                      </a:r>
                      <a:r>
                        <a:rPr lang="nl-NL" sz="1800" baseline="30000" dirty="0" smtClean="0">
                          <a:solidFill>
                            <a:srgbClr val="404040"/>
                          </a:solidFill>
                          <a:latin typeface="Arial Narrow" panose="020B0606020202030204" pitchFamily="34" charset="0"/>
                          <a:ea typeface="Times New Roman"/>
                        </a:rPr>
                        <a:t>-11</a:t>
                      </a:r>
                      <a:endParaRPr lang="nl-NL" sz="1800" baseline="30000" dirty="0">
                        <a:solidFill>
                          <a:srgbClr val="404040"/>
                        </a:solidFill>
                        <a:latin typeface="Arial Narrow" panose="020B0606020202030204" pitchFamily="34" charset="0"/>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nl-NL" sz="1800" dirty="0" smtClean="0">
                          <a:solidFill>
                            <a:srgbClr val="404040"/>
                          </a:solidFill>
                          <a:latin typeface="Arial Narrow" panose="020B0606020202030204" pitchFamily="34" charset="0"/>
                          <a:ea typeface="Times New Roman"/>
                        </a:rPr>
                        <a:t>34 </a:t>
                      </a:r>
                      <a:r>
                        <a:rPr lang="nl-NL" sz="1800" dirty="0">
                          <a:solidFill>
                            <a:srgbClr val="404040"/>
                          </a:solidFill>
                          <a:latin typeface="Arial Narrow" panose="020B0606020202030204" pitchFamily="34" charset="0"/>
                          <a:ea typeface="Times New Roman"/>
                        </a:rPr>
                        <a:t>dBµV</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nl-NL" sz="1800" dirty="0" smtClean="0">
                          <a:solidFill>
                            <a:srgbClr val="404040"/>
                          </a:solidFill>
                          <a:latin typeface="Arial Narrow" panose="020B0606020202030204" pitchFamily="34" charset="0"/>
                          <a:ea typeface="Times New Roman"/>
                        </a:rPr>
                        <a:t>99 dB</a:t>
                      </a:r>
                      <a:endParaRPr lang="nl-NL" sz="1800" dirty="0">
                        <a:solidFill>
                          <a:srgbClr val="404040"/>
                        </a:solidFill>
                        <a:latin typeface="Arial Narrow" panose="020B0606020202030204" pitchFamily="34" charset="0"/>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3496">
                <a:tc>
                  <a:txBody>
                    <a:bodyPr/>
                    <a:lstStyle/>
                    <a:p>
                      <a:pPr algn="ctr">
                        <a:spcAft>
                          <a:spcPts val="0"/>
                        </a:spcAft>
                      </a:pPr>
                      <a:r>
                        <a:rPr lang="nl-NL" sz="1800">
                          <a:solidFill>
                            <a:srgbClr val="404040"/>
                          </a:solidFill>
                          <a:latin typeface="Arial Narrow" panose="020B0606020202030204" pitchFamily="34" charset="0"/>
                          <a:ea typeface="Times New Roman"/>
                        </a:rPr>
                        <a:t>1m</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nl-NL" sz="1800" dirty="0" smtClean="0">
                          <a:solidFill>
                            <a:srgbClr val="404040"/>
                          </a:solidFill>
                          <a:latin typeface="Arial Narrow" panose="020B0606020202030204" pitchFamily="34" charset="0"/>
                          <a:ea typeface="Times New Roman"/>
                        </a:rPr>
                        <a:t>2,4 V/m</a:t>
                      </a:r>
                      <a:endParaRPr lang="nl-NL" sz="1800" dirty="0">
                        <a:solidFill>
                          <a:srgbClr val="404040"/>
                        </a:solidFill>
                        <a:latin typeface="Arial Narrow" panose="020B0606020202030204" pitchFamily="34" charset="0"/>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nl-NL" sz="1800" dirty="0" smtClean="0">
                          <a:solidFill>
                            <a:srgbClr val="404040"/>
                          </a:solidFill>
                          <a:latin typeface="Arial Narrow" panose="020B0606020202030204" pitchFamily="34" charset="0"/>
                          <a:ea typeface="Times New Roman"/>
                        </a:rPr>
                        <a:t>9,0· 10</a:t>
                      </a:r>
                      <a:r>
                        <a:rPr lang="nl-NL" sz="1800" baseline="0" dirty="0" smtClean="0">
                          <a:solidFill>
                            <a:srgbClr val="404040"/>
                          </a:solidFill>
                          <a:latin typeface="Arial Narrow" panose="020B0606020202030204" pitchFamily="34" charset="0"/>
                          <a:ea typeface="Times New Roman"/>
                        </a:rPr>
                        <a:t> </a:t>
                      </a:r>
                      <a:r>
                        <a:rPr kumimoji="0" lang="nl-NL" sz="1800" b="0" i="0" u="none" strike="noStrike" kern="1200" cap="none" spc="0" normalizeH="0" baseline="30000" noProof="0" dirty="0" smtClean="0">
                          <a:ln>
                            <a:noFill/>
                          </a:ln>
                          <a:solidFill>
                            <a:srgbClr val="404040"/>
                          </a:solidFill>
                          <a:effectLst/>
                          <a:uLnTx/>
                          <a:uFillTx/>
                          <a:latin typeface="Arial Narrow" panose="020B0606020202030204" pitchFamily="34" charset="0"/>
                          <a:ea typeface="Times New Roman"/>
                          <a:cs typeface="+mn-cs"/>
                        </a:rPr>
                        <a:t>-12</a:t>
                      </a:r>
                      <a:endParaRPr lang="nl-NL" sz="1800" baseline="30000" dirty="0">
                        <a:solidFill>
                          <a:srgbClr val="404040"/>
                        </a:solidFill>
                        <a:latin typeface="Arial Narrow" panose="020B0606020202030204" pitchFamily="34" charset="0"/>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nl-NL" sz="1800" dirty="0" smtClean="0">
                          <a:solidFill>
                            <a:srgbClr val="404040"/>
                          </a:solidFill>
                          <a:latin typeface="Arial Narrow" panose="020B0606020202030204" pitchFamily="34" charset="0"/>
                          <a:ea typeface="Times New Roman"/>
                        </a:rPr>
                        <a:t>28 </a:t>
                      </a:r>
                      <a:r>
                        <a:rPr lang="nl-NL" sz="1800" dirty="0">
                          <a:solidFill>
                            <a:srgbClr val="404040"/>
                          </a:solidFill>
                          <a:latin typeface="Arial Narrow" panose="020B0606020202030204" pitchFamily="34" charset="0"/>
                          <a:ea typeface="Times New Roman"/>
                        </a:rPr>
                        <a:t>dBµV</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nl-NL" sz="1800" dirty="0" smtClean="0">
                          <a:solidFill>
                            <a:srgbClr val="404040"/>
                          </a:solidFill>
                          <a:latin typeface="Arial Narrow" panose="020B0606020202030204" pitchFamily="34" charset="0"/>
                          <a:ea typeface="Times New Roman"/>
                        </a:rPr>
                        <a:t>93 dB</a:t>
                      </a:r>
                      <a:endParaRPr lang="nl-NL" sz="1800" dirty="0">
                        <a:solidFill>
                          <a:srgbClr val="404040"/>
                        </a:solidFill>
                        <a:latin typeface="Arial Narrow" panose="020B0606020202030204" pitchFamily="34" charset="0"/>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3496">
                <a:tc>
                  <a:txBody>
                    <a:bodyPr/>
                    <a:lstStyle/>
                    <a:p>
                      <a:pPr algn="ctr">
                        <a:spcAft>
                          <a:spcPts val="0"/>
                        </a:spcAft>
                      </a:pPr>
                      <a:r>
                        <a:rPr lang="nl-NL" sz="1800">
                          <a:solidFill>
                            <a:srgbClr val="404040"/>
                          </a:solidFill>
                          <a:latin typeface="Arial Narrow" panose="020B0606020202030204" pitchFamily="34" charset="0"/>
                          <a:ea typeface="Times New Roman"/>
                        </a:rPr>
                        <a:t>3m</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nl-NL" sz="1800" dirty="0" smtClean="0">
                          <a:solidFill>
                            <a:srgbClr val="404040"/>
                          </a:solidFill>
                          <a:latin typeface="Arial Narrow" panose="020B0606020202030204" pitchFamily="34" charset="0"/>
                          <a:ea typeface="Times New Roman"/>
                        </a:rPr>
                        <a:t>0,8 V/m</a:t>
                      </a:r>
                      <a:endParaRPr lang="nl-NL" sz="1800" dirty="0">
                        <a:solidFill>
                          <a:srgbClr val="404040"/>
                        </a:solidFill>
                        <a:latin typeface="Arial Narrow" panose="020B0606020202030204" pitchFamily="34" charset="0"/>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nl-NL" sz="1800" dirty="0" smtClean="0">
                          <a:solidFill>
                            <a:srgbClr val="404040"/>
                          </a:solidFill>
                          <a:latin typeface="Arial Narrow" panose="020B0606020202030204" pitchFamily="34" charset="0"/>
                          <a:ea typeface="Times New Roman"/>
                        </a:rPr>
                        <a:t>1,0· 10 </a:t>
                      </a:r>
                      <a:r>
                        <a:rPr kumimoji="0" lang="nl-NL" sz="1800" b="0" i="0" u="none" strike="noStrike" kern="1200" cap="none" spc="0" normalizeH="0" baseline="30000" noProof="0" dirty="0" smtClean="0">
                          <a:ln>
                            <a:noFill/>
                          </a:ln>
                          <a:solidFill>
                            <a:srgbClr val="404040"/>
                          </a:solidFill>
                          <a:effectLst/>
                          <a:uLnTx/>
                          <a:uFillTx/>
                          <a:latin typeface="Arial Narrow" panose="020B0606020202030204" pitchFamily="34" charset="0"/>
                          <a:ea typeface="Times New Roman"/>
                          <a:cs typeface="+mn-cs"/>
                        </a:rPr>
                        <a:t>-12</a:t>
                      </a:r>
                      <a:endParaRPr lang="nl-NL" sz="1800" baseline="30000" dirty="0">
                        <a:solidFill>
                          <a:srgbClr val="404040"/>
                        </a:solidFill>
                        <a:latin typeface="Arial Narrow" panose="020B0606020202030204" pitchFamily="34" charset="0"/>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nl-NL" sz="1800" dirty="0" smtClean="0">
                          <a:solidFill>
                            <a:srgbClr val="404040"/>
                          </a:solidFill>
                          <a:latin typeface="Arial Narrow" panose="020B0606020202030204" pitchFamily="34" charset="0"/>
                          <a:ea typeface="Times New Roman"/>
                        </a:rPr>
                        <a:t>19 </a:t>
                      </a:r>
                      <a:r>
                        <a:rPr lang="nl-NL" sz="1800" dirty="0">
                          <a:solidFill>
                            <a:srgbClr val="404040"/>
                          </a:solidFill>
                          <a:latin typeface="Arial Narrow" panose="020B0606020202030204" pitchFamily="34" charset="0"/>
                          <a:ea typeface="Times New Roman"/>
                        </a:rPr>
                        <a:t>dBµV</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nl-NL" sz="1800" dirty="0" smtClean="0">
                          <a:solidFill>
                            <a:srgbClr val="404040"/>
                          </a:solidFill>
                          <a:latin typeface="Arial Narrow" panose="020B0606020202030204" pitchFamily="34" charset="0"/>
                          <a:ea typeface="Times New Roman"/>
                        </a:rPr>
                        <a:t>84 dB</a:t>
                      </a:r>
                      <a:endParaRPr lang="nl-NL" sz="1800" dirty="0">
                        <a:solidFill>
                          <a:srgbClr val="404040"/>
                        </a:solidFill>
                        <a:latin typeface="Arial Narrow" panose="020B0606020202030204" pitchFamily="34" charset="0"/>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3496">
                <a:tc>
                  <a:txBody>
                    <a:bodyPr/>
                    <a:lstStyle/>
                    <a:p>
                      <a:pPr algn="ctr">
                        <a:spcAft>
                          <a:spcPts val="0"/>
                        </a:spcAft>
                      </a:pPr>
                      <a:r>
                        <a:rPr lang="nl-NL" sz="1800" dirty="0">
                          <a:solidFill>
                            <a:srgbClr val="404040"/>
                          </a:solidFill>
                          <a:latin typeface="Arial Narrow" panose="020B0606020202030204" pitchFamily="34" charset="0"/>
                          <a:ea typeface="Times New Roman"/>
                        </a:rPr>
                        <a:t>6m</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nl-NL" sz="1800" dirty="0" smtClean="0">
                          <a:solidFill>
                            <a:srgbClr val="404040"/>
                          </a:solidFill>
                          <a:latin typeface="Arial Narrow" panose="020B0606020202030204" pitchFamily="34" charset="0"/>
                          <a:ea typeface="Times New Roman"/>
                        </a:rPr>
                        <a:t>0,4 V/m</a:t>
                      </a:r>
                      <a:endParaRPr lang="nl-NL" sz="1800" dirty="0">
                        <a:solidFill>
                          <a:srgbClr val="404040"/>
                        </a:solidFill>
                        <a:latin typeface="Arial Narrow" panose="020B0606020202030204" pitchFamily="34" charset="0"/>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nl-NL" sz="1800" dirty="0" smtClean="0">
                          <a:solidFill>
                            <a:srgbClr val="404040"/>
                          </a:solidFill>
                          <a:latin typeface="Arial Narrow" panose="020B0606020202030204" pitchFamily="34" charset="0"/>
                          <a:ea typeface="Times New Roman"/>
                        </a:rPr>
                        <a:t>2,5· 10 </a:t>
                      </a:r>
                      <a:r>
                        <a:rPr kumimoji="0" lang="nl-NL" sz="1800" b="0" i="0" u="none" strike="noStrike" kern="1200" cap="none" spc="0" normalizeH="0" baseline="30000" noProof="0" dirty="0" smtClean="0">
                          <a:ln>
                            <a:noFill/>
                          </a:ln>
                          <a:solidFill>
                            <a:srgbClr val="404040"/>
                          </a:solidFill>
                          <a:effectLst/>
                          <a:uLnTx/>
                          <a:uFillTx/>
                          <a:latin typeface="Arial Narrow" panose="020B0606020202030204" pitchFamily="34" charset="0"/>
                          <a:ea typeface="Times New Roman"/>
                          <a:cs typeface="+mn-cs"/>
                        </a:rPr>
                        <a:t>-13</a:t>
                      </a:r>
                      <a:endParaRPr lang="nl-NL" sz="1800" baseline="30000" dirty="0">
                        <a:solidFill>
                          <a:srgbClr val="404040"/>
                        </a:solidFill>
                        <a:latin typeface="Arial Narrow" panose="020B0606020202030204" pitchFamily="34" charset="0"/>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nl-NL" sz="1800" dirty="0" smtClean="0">
                          <a:solidFill>
                            <a:srgbClr val="404040"/>
                          </a:solidFill>
                          <a:latin typeface="Arial Narrow" panose="020B0606020202030204" pitchFamily="34" charset="0"/>
                          <a:ea typeface="Times New Roman"/>
                        </a:rPr>
                        <a:t>13 </a:t>
                      </a:r>
                      <a:r>
                        <a:rPr lang="nl-NL" sz="1800" dirty="0">
                          <a:solidFill>
                            <a:srgbClr val="404040"/>
                          </a:solidFill>
                          <a:latin typeface="Arial Narrow" panose="020B0606020202030204" pitchFamily="34" charset="0"/>
                          <a:ea typeface="Times New Roman"/>
                        </a:rPr>
                        <a:t>dBµV</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nl-NL" sz="1800" dirty="0" smtClean="0">
                          <a:solidFill>
                            <a:srgbClr val="404040"/>
                          </a:solidFill>
                          <a:latin typeface="Arial Narrow" panose="020B0606020202030204" pitchFamily="34" charset="0"/>
                          <a:ea typeface="Times New Roman"/>
                        </a:rPr>
                        <a:t>78 dB</a:t>
                      </a:r>
                      <a:endParaRPr lang="nl-NL" sz="1800" dirty="0">
                        <a:solidFill>
                          <a:srgbClr val="404040"/>
                        </a:solidFill>
                        <a:latin typeface="Arial Narrow" panose="020B0606020202030204" pitchFamily="34" charset="0"/>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1152197885"/>
      </p:ext>
    </p:extLst>
  </p:cSld>
  <p:clrMapOvr>
    <a:masterClrMapping/>
  </p:clrMapOvr>
  <p:transition spd="slow">
    <p:push/>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2"/>
          </p:nvPr>
        </p:nvSpPr>
        <p:spPr/>
        <p:txBody>
          <a:bodyPr/>
          <a:lstStyle/>
          <a:p>
            <a:r>
              <a:rPr lang="en-GB" dirty="0"/>
              <a:t>Impact of LTE on the in-home installation</a:t>
            </a:r>
          </a:p>
          <a:p>
            <a:endParaRPr lang="en-GB" dirty="0"/>
          </a:p>
        </p:txBody>
      </p:sp>
      <p:sp>
        <p:nvSpPr>
          <p:cNvPr id="6" name="Tekstvak 12"/>
          <p:cNvSpPr txBox="1"/>
          <p:nvPr/>
        </p:nvSpPr>
        <p:spPr>
          <a:xfrm>
            <a:off x="2871540" y="1396986"/>
            <a:ext cx="5821337" cy="1200329"/>
          </a:xfrm>
          <a:prstGeom prst="rect">
            <a:avLst/>
          </a:prstGeom>
          <a:noFill/>
        </p:spPr>
        <p:txBody>
          <a:bodyPr wrap="none" rtlCol="0">
            <a:spAutoFit/>
          </a:bodyPr>
          <a:lstStyle/>
          <a:p>
            <a:pPr>
              <a:buFont typeface="Arial" pitchFamily="34" charset="0"/>
              <a:buChar char="•"/>
            </a:pPr>
            <a:r>
              <a:rPr lang="en-GB" sz="1800" dirty="0" smtClean="0">
                <a:solidFill>
                  <a:srgbClr val="404040"/>
                </a:solidFill>
                <a:latin typeface="Arial Narrow" panose="020B0606020202030204" pitchFamily="34" charset="0"/>
              </a:rPr>
              <a:t>  EIRP = 1000W (</a:t>
            </a:r>
            <a:r>
              <a:rPr lang="en-GB" sz="1800" u="sng" dirty="0" smtClean="0">
                <a:solidFill>
                  <a:srgbClr val="404040"/>
                </a:solidFill>
                <a:latin typeface="Arial Narrow" panose="020B0606020202030204" pitchFamily="34" charset="0"/>
              </a:rPr>
              <a:t>60dBm = maximum macro cell</a:t>
            </a:r>
            <a:r>
              <a:rPr lang="en-GB" sz="1800" dirty="0" smtClean="0">
                <a:solidFill>
                  <a:srgbClr val="404040"/>
                </a:solidFill>
                <a:latin typeface="Arial Narrow" panose="020B0606020202030204" pitchFamily="34" charset="0"/>
              </a:rPr>
              <a:t>) LTE base station</a:t>
            </a:r>
          </a:p>
          <a:p>
            <a:pPr>
              <a:buFont typeface="Arial" pitchFamily="34" charset="0"/>
              <a:buChar char="•"/>
            </a:pPr>
            <a:r>
              <a:rPr lang="en-GB" sz="1800" dirty="0" smtClean="0">
                <a:solidFill>
                  <a:srgbClr val="404040"/>
                </a:solidFill>
                <a:latin typeface="Arial Narrow" panose="020B0606020202030204" pitchFamily="34" charset="0"/>
              </a:rPr>
              <a:t>  Screening effectiveness class A: 75dB</a:t>
            </a:r>
          </a:p>
          <a:p>
            <a:pPr>
              <a:buFont typeface="Arial" pitchFamily="34" charset="0"/>
              <a:buChar char="•"/>
            </a:pPr>
            <a:r>
              <a:rPr lang="en-GB" sz="1800" dirty="0" smtClean="0">
                <a:solidFill>
                  <a:srgbClr val="404040"/>
                </a:solidFill>
                <a:latin typeface="Arial Narrow" panose="020B0606020202030204" pitchFamily="34" charset="0"/>
              </a:rPr>
              <a:t>  Aer = 5,9 </a:t>
            </a:r>
            <a:r>
              <a:rPr lang="en-GB" sz="1800" dirty="0" smtClean="0">
                <a:solidFill>
                  <a:srgbClr val="404040"/>
                </a:solidFill>
                <a:latin typeface="Arial Narrow" panose="020B0606020202030204" pitchFamily="34" charset="0"/>
                <a:cs typeface="Arial"/>
              </a:rPr>
              <a:t>· 10</a:t>
            </a:r>
            <a:r>
              <a:rPr lang="nl-NL" baseline="30000" dirty="0">
                <a:solidFill>
                  <a:srgbClr val="404040"/>
                </a:solidFill>
                <a:latin typeface="Arial Narrow" panose="020B0606020202030204" pitchFamily="34" charset="0"/>
                <a:ea typeface="Times New Roman"/>
              </a:rPr>
              <a:t> -</a:t>
            </a:r>
            <a:r>
              <a:rPr lang="nl-NL" baseline="30000" dirty="0" smtClean="0">
                <a:solidFill>
                  <a:srgbClr val="404040"/>
                </a:solidFill>
                <a:latin typeface="Arial Narrow" panose="020B0606020202030204" pitchFamily="34" charset="0"/>
                <a:ea typeface="Times New Roman"/>
              </a:rPr>
              <a:t>10</a:t>
            </a:r>
            <a:r>
              <a:rPr lang="en-GB" baseline="30000" dirty="0" smtClean="0">
                <a:solidFill>
                  <a:srgbClr val="404040"/>
                </a:solidFill>
                <a:latin typeface="Arial Narrow" panose="020B0606020202030204" pitchFamily="34" charset="0"/>
                <a:cs typeface="Arial"/>
              </a:rPr>
              <a:t> </a:t>
            </a:r>
            <a:r>
              <a:rPr lang="en-GB" sz="1800" dirty="0" smtClean="0">
                <a:solidFill>
                  <a:srgbClr val="404040"/>
                </a:solidFill>
                <a:latin typeface="Arial Narrow" panose="020B0606020202030204" pitchFamily="34" charset="0"/>
                <a:cs typeface="Arial"/>
              </a:rPr>
              <a:t>m²</a:t>
            </a:r>
            <a:endParaRPr lang="en-GB" sz="1800" dirty="0" smtClean="0">
              <a:solidFill>
                <a:srgbClr val="404040"/>
              </a:solidFill>
              <a:latin typeface="Arial Narrow" panose="020B0606020202030204" pitchFamily="34" charset="0"/>
            </a:endParaRPr>
          </a:p>
          <a:p>
            <a:pPr>
              <a:buFont typeface="Arial" pitchFamily="34" charset="0"/>
              <a:buChar char="•"/>
            </a:pPr>
            <a:r>
              <a:rPr lang="en-GB" sz="1800" dirty="0" smtClean="0">
                <a:solidFill>
                  <a:srgbClr val="404040"/>
                </a:solidFill>
                <a:latin typeface="Arial Narrow" panose="020B0606020202030204" pitchFamily="34" charset="0"/>
              </a:rPr>
              <a:t>  frequency = 790 MHz ; </a:t>
            </a:r>
            <a:r>
              <a:rPr lang="en-GB" sz="1800" dirty="0" smtClean="0">
                <a:solidFill>
                  <a:srgbClr val="404040"/>
                </a:solidFill>
                <a:latin typeface="Arial Narrow" panose="020B0606020202030204" pitchFamily="34" charset="0"/>
                <a:cs typeface="Arial"/>
              </a:rPr>
              <a:t>λ = 0,38m</a:t>
            </a:r>
            <a:endParaRPr lang="en-GB" sz="1800" dirty="0">
              <a:solidFill>
                <a:srgbClr val="404040"/>
              </a:solidFill>
              <a:latin typeface="Arial Narrow" panose="020B0606020202030204" pitchFamily="34" charset="0"/>
            </a:endParaRPr>
          </a:p>
        </p:txBody>
      </p:sp>
      <p:graphicFrame>
        <p:nvGraphicFramePr>
          <p:cNvPr id="7" name="Tabel 17"/>
          <p:cNvGraphicFramePr>
            <a:graphicFrameLocks noGrp="1"/>
          </p:cNvGraphicFramePr>
          <p:nvPr>
            <p:extLst>
              <p:ext uri="{D42A27DB-BD31-4B8C-83A1-F6EECF244321}">
                <p14:modId xmlns="" xmlns:p14="http://schemas.microsoft.com/office/powerpoint/2010/main" val="1212211257"/>
              </p:ext>
            </p:extLst>
          </p:nvPr>
        </p:nvGraphicFramePr>
        <p:xfrm>
          <a:off x="1939106" y="2911471"/>
          <a:ext cx="7954014" cy="1947768"/>
        </p:xfrm>
        <a:graphic>
          <a:graphicData uri="http://schemas.openxmlformats.org/drawingml/2006/table">
            <a:tbl>
              <a:tblPr/>
              <a:tblGrid>
                <a:gridCol w="1583764"/>
                <a:gridCol w="1161164"/>
                <a:gridCol w="1940806"/>
                <a:gridCol w="1327474"/>
                <a:gridCol w="1940806"/>
              </a:tblGrid>
              <a:tr h="553211">
                <a:tc>
                  <a:txBody>
                    <a:bodyPr/>
                    <a:lstStyle/>
                    <a:p>
                      <a:pPr algn="ctr">
                        <a:spcAft>
                          <a:spcPts val="0"/>
                        </a:spcAft>
                      </a:pPr>
                      <a:r>
                        <a:rPr lang="en-GB" sz="1800" b="1" noProof="0" dirty="0" smtClean="0">
                          <a:solidFill>
                            <a:srgbClr val="404040"/>
                          </a:solidFill>
                          <a:latin typeface="Arial Narrow" panose="020B0606020202030204" pitchFamily="34" charset="0"/>
                          <a:ea typeface="Times New Roman"/>
                        </a:rPr>
                        <a:t>Distance </a:t>
                      </a:r>
                    </a:p>
                    <a:p>
                      <a:pPr algn="ctr">
                        <a:spcAft>
                          <a:spcPts val="0"/>
                        </a:spcAft>
                      </a:pPr>
                      <a:r>
                        <a:rPr lang="en-GB" sz="1800" b="1" noProof="0" dirty="0" smtClean="0">
                          <a:solidFill>
                            <a:srgbClr val="404040"/>
                          </a:solidFill>
                          <a:latin typeface="Arial Narrow" panose="020B0606020202030204" pitchFamily="34" charset="0"/>
                          <a:ea typeface="Times New Roman"/>
                        </a:rPr>
                        <a:t>LTE base station / CATV</a:t>
                      </a:r>
                      <a:endParaRPr lang="en-GB" sz="1800" b="1" noProof="0" dirty="0">
                        <a:solidFill>
                          <a:srgbClr val="404040"/>
                        </a:solidFill>
                        <a:latin typeface="Arial Narrow" panose="020B0606020202030204" pitchFamily="34" charset="0"/>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b="1" noProof="0" dirty="0" smtClean="0">
                          <a:solidFill>
                            <a:srgbClr val="404040"/>
                          </a:solidFill>
                          <a:latin typeface="Arial Narrow" panose="020B0606020202030204" pitchFamily="34" charset="0"/>
                          <a:ea typeface="Times New Roman"/>
                        </a:rPr>
                        <a:t>Generated LTE </a:t>
                      </a:r>
                      <a:r>
                        <a:rPr lang="en-GB" sz="1800" b="1" baseline="0" noProof="0" dirty="0" smtClean="0">
                          <a:solidFill>
                            <a:srgbClr val="404040"/>
                          </a:solidFill>
                          <a:latin typeface="Arial Narrow" panose="020B0606020202030204" pitchFamily="34" charset="0"/>
                          <a:ea typeface="Times New Roman"/>
                        </a:rPr>
                        <a:t>field</a:t>
                      </a:r>
                      <a:endParaRPr lang="en-GB" sz="1800" b="1" noProof="0" dirty="0">
                        <a:solidFill>
                          <a:srgbClr val="404040"/>
                        </a:solidFill>
                        <a:latin typeface="Arial Narrow" panose="020B0606020202030204" pitchFamily="34" charset="0"/>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b="1" noProof="0" dirty="0" smtClean="0">
                          <a:solidFill>
                            <a:srgbClr val="404040"/>
                          </a:solidFill>
                          <a:latin typeface="Arial Narrow" panose="020B0606020202030204" pitchFamily="34" charset="0"/>
                          <a:ea typeface="Times New Roman"/>
                        </a:rPr>
                        <a:t>Received power [W]</a:t>
                      </a:r>
                      <a:endParaRPr lang="en-GB" sz="1800" b="1" noProof="0" dirty="0">
                        <a:solidFill>
                          <a:srgbClr val="404040"/>
                        </a:solidFill>
                        <a:latin typeface="Arial Narrow" panose="020B0606020202030204" pitchFamily="34" charset="0"/>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b="1" noProof="0" dirty="0" smtClean="0">
                          <a:solidFill>
                            <a:srgbClr val="404040"/>
                          </a:solidFill>
                          <a:latin typeface="Arial Narrow" panose="020B0606020202030204" pitchFamily="34" charset="0"/>
                          <a:ea typeface="Times New Roman"/>
                        </a:rPr>
                        <a:t>Injected</a:t>
                      </a:r>
                      <a:r>
                        <a:rPr lang="en-GB" sz="1800" b="1" baseline="0" noProof="0" dirty="0" smtClean="0">
                          <a:solidFill>
                            <a:srgbClr val="404040"/>
                          </a:solidFill>
                          <a:latin typeface="Arial Narrow" panose="020B0606020202030204" pitchFamily="34" charset="0"/>
                          <a:ea typeface="Times New Roman"/>
                        </a:rPr>
                        <a:t> LTE voltage</a:t>
                      </a:r>
                    </a:p>
                    <a:p>
                      <a:pPr algn="ctr">
                        <a:spcAft>
                          <a:spcPts val="0"/>
                        </a:spcAft>
                      </a:pPr>
                      <a:r>
                        <a:rPr lang="en-GB" sz="1800" b="1" baseline="0" noProof="0" dirty="0" smtClean="0">
                          <a:solidFill>
                            <a:srgbClr val="404040"/>
                          </a:solidFill>
                          <a:latin typeface="Arial Narrow" panose="020B0606020202030204" pitchFamily="34" charset="0"/>
                          <a:ea typeface="Times New Roman"/>
                        </a:rPr>
                        <a:t>class A</a:t>
                      </a:r>
                      <a:endParaRPr lang="en-GB" sz="1800" b="1" noProof="0" dirty="0">
                        <a:solidFill>
                          <a:srgbClr val="404040"/>
                        </a:solidFill>
                        <a:latin typeface="Arial Narrow" panose="020B0606020202030204" pitchFamily="34" charset="0"/>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b="1" noProof="0" dirty="0" smtClean="0">
                          <a:solidFill>
                            <a:srgbClr val="404040"/>
                          </a:solidFill>
                          <a:latin typeface="Arial Narrow" panose="020B0606020202030204" pitchFamily="34" charset="0"/>
                          <a:ea typeface="Times New Roman"/>
                          <a:cs typeface="Times New Roman" pitchFamily="18" charset="0"/>
                        </a:rPr>
                        <a:t>Minimum screening effectiveness for</a:t>
                      </a:r>
                      <a:r>
                        <a:rPr lang="en-GB" sz="1800" b="1" baseline="0" noProof="0" dirty="0" smtClean="0">
                          <a:solidFill>
                            <a:srgbClr val="404040"/>
                          </a:solidFill>
                          <a:latin typeface="Arial Narrow" panose="020B0606020202030204" pitchFamily="34" charset="0"/>
                          <a:ea typeface="Times New Roman"/>
                          <a:cs typeface="Times New Roman" pitchFamily="18" charset="0"/>
                        </a:rPr>
                        <a:t> 10dB</a:t>
                      </a:r>
                      <a:r>
                        <a:rPr lang="en-GB" sz="1800" b="1" noProof="0" dirty="0" smtClean="0">
                          <a:solidFill>
                            <a:srgbClr val="404040"/>
                          </a:solidFill>
                          <a:latin typeface="Arial Narrow" panose="020B0606020202030204" pitchFamily="34" charset="0"/>
                          <a:ea typeface="Times New Roman"/>
                          <a:cs typeface="Times New Roman" pitchFamily="18" charset="0"/>
                        </a:rPr>
                        <a:t>µV</a:t>
                      </a:r>
                      <a:r>
                        <a:rPr lang="en-GB" sz="1800" b="1" baseline="0" noProof="0" dirty="0" smtClean="0">
                          <a:solidFill>
                            <a:srgbClr val="404040"/>
                          </a:solidFill>
                          <a:latin typeface="Arial Narrow" panose="020B0606020202030204" pitchFamily="34" charset="0"/>
                          <a:ea typeface="Times New Roman"/>
                          <a:cs typeface="Times New Roman" pitchFamily="18" charset="0"/>
                        </a:rPr>
                        <a:t> injected voltage</a:t>
                      </a:r>
                      <a:endParaRPr lang="en-GB" sz="1800" b="1" noProof="0" dirty="0">
                        <a:solidFill>
                          <a:srgbClr val="404040"/>
                        </a:solidFill>
                        <a:latin typeface="Arial Narrow" panose="020B0606020202030204" pitchFamily="34" charset="0"/>
                        <a:ea typeface="Times New Roman"/>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3496">
                <a:tc>
                  <a:txBody>
                    <a:bodyPr/>
                    <a:lstStyle/>
                    <a:p>
                      <a:pPr algn="ctr">
                        <a:spcAft>
                          <a:spcPts val="0"/>
                        </a:spcAft>
                      </a:pPr>
                      <a:r>
                        <a:rPr lang="nl-NL" sz="1800" dirty="0" smtClean="0">
                          <a:solidFill>
                            <a:srgbClr val="404040"/>
                          </a:solidFill>
                          <a:latin typeface="Arial Narrow" panose="020B0606020202030204" pitchFamily="34" charset="0"/>
                          <a:ea typeface="Times New Roman"/>
                        </a:rPr>
                        <a:t>30m</a:t>
                      </a:r>
                      <a:endParaRPr lang="nl-NL" sz="1800" dirty="0">
                        <a:solidFill>
                          <a:srgbClr val="404040"/>
                        </a:solidFill>
                        <a:latin typeface="Arial Narrow" panose="020B0606020202030204" pitchFamily="34" charset="0"/>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nl-NL" sz="1800" dirty="0" smtClean="0">
                          <a:solidFill>
                            <a:srgbClr val="404040"/>
                          </a:solidFill>
                          <a:latin typeface="Arial Narrow" panose="020B0606020202030204" pitchFamily="34" charset="0"/>
                          <a:ea typeface="Times New Roman"/>
                        </a:rPr>
                        <a:t>5,8 V/m</a:t>
                      </a:r>
                      <a:endParaRPr lang="nl-NL" sz="1800" dirty="0">
                        <a:solidFill>
                          <a:srgbClr val="404040"/>
                        </a:solidFill>
                        <a:latin typeface="Arial Narrow" panose="020B0606020202030204" pitchFamily="34" charset="0"/>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nl-NL" sz="1800" dirty="0" smtClean="0">
                          <a:solidFill>
                            <a:srgbClr val="404040"/>
                          </a:solidFill>
                          <a:latin typeface="Arial Narrow" panose="020B0606020202030204" pitchFamily="34" charset="0"/>
                          <a:ea typeface="Times New Roman"/>
                        </a:rPr>
                        <a:t>5,2· 10</a:t>
                      </a:r>
                      <a:r>
                        <a:rPr kumimoji="0" lang="nl-NL" sz="1800" b="0" i="0" u="none" strike="noStrike" kern="1200" cap="none" spc="0" normalizeH="0" baseline="30000" noProof="0" dirty="0" smtClean="0">
                          <a:ln>
                            <a:noFill/>
                          </a:ln>
                          <a:solidFill>
                            <a:srgbClr val="404040"/>
                          </a:solidFill>
                          <a:effectLst/>
                          <a:uLnTx/>
                          <a:uFillTx/>
                          <a:latin typeface="Arial Narrow" panose="020B0606020202030204" pitchFamily="34" charset="0"/>
                          <a:ea typeface="Times New Roman"/>
                          <a:cs typeface="+mn-cs"/>
                        </a:rPr>
                        <a:t>-11</a:t>
                      </a:r>
                      <a:r>
                        <a:rPr kumimoji="0" lang="en-GB" sz="1800" b="0" i="0" u="none" strike="noStrike" kern="1200" cap="none" spc="0" normalizeH="0" baseline="0" noProof="0" dirty="0" smtClean="0">
                          <a:ln>
                            <a:noFill/>
                          </a:ln>
                          <a:solidFill>
                            <a:srgbClr val="404040"/>
                          </a:solidFill>
                          <a:effectLst/>
                          <a:uLnTx/>
                          <a:uFillTx/>
                          <a:latin typeface="Arial Narrow" panose="020B0606020202030204" pitchFamily="34" charset="0"/>
                          <a:ea typeface="+mn-ea"/>
                          <a:cs typeface="Arial"/>
                        </a:rPr>
                        <a:t> </a:t>
                      </a:r>
                      <a:endParaRPr lang="nl-NL" sz="1800" dirty="0">
                        <a:solidFill>
                          <a:srgbClr val="404040"/>
                        </a:solidFill>
                        <a:latin typeface="Arial Narrow" panose="020B0606020202030204" pitchFamily="34" charset="0"/>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nl-NL" sz="1800" dirty="0" smtClean="0">
                          <a:solidFill>
                            <a:srgbClr val="404040"/>
                          </a:solidFill>
                          <a:latin typeface="Arial Narrow" panose="020B0606020202030204" pitchFamily="34" charset="0"/>
                          <a:ea typeface="Times New Roman"/>
                        </a:rPr>
                        <a:t>36 </a:t>
                      </a:r>
                      <a:r>
                        <a:rPr lang="nl-NL" sz="1800" dirty="0">
                          <a:solidFill>
                            <a:srgbClr val="404040"/>
                          </a:solidFill>
                          <a:latin typeface="Arial Narrow" panose="020B0606020202030204" pitchFamily="34" charset="0"/>
                          <a:ea typeface="Times New Roman"/>
                        </a:rPr>
                        <a:t>dBµV</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nl-NL" sz="1800" dirty="0" smtClean="0">
                          <a:solidFill>
                            <a:srgbClr val="404040"/>
                          </a:solidFill>
                          <a:latin typeface="Arial Narrow" panose="020B0606020202030204" pitchFamily="34" charset="0"/>
                          <a:ea typeface="Times New Roman"/>
                        </a:rPr>
                        <a:t>101 dB</a:t>
                      </a:r>
                      <a:endParaRPr lang="nl-NL" sz="1800" dirty="0">
                        <a:solidFill>
                          <a:srgbClr val="404040"/>
                        </a:solidFill>
                        <a:latin typeface="Arial Narrow" panose="020B0606020202030204" pitchFamily="34" charset="0"/>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3496">
                <a:tc>
                  <a:txBody>
                    <a:bodyPr/>
                    <a:lstStyle/>
                    <a:p>
                      <a:pPr algn="ctr">
                        <a:spcAft>
                          <a:spcPts val="0"/>
                        </a:spcAft>
                      </a:pPr>
                      <a:r>
                        <a:rPr lang="nl-NL" sz="1800" dirty="0" smtClean="0">
                          <a:solidFill>
                            <a:srgbClr val="404040"/>
                          </a:solidFill>
                          <a:latin typeface="Arial Narrow" panose="020B0606020202030204" pitchFamily="34" charset="0"/>
                          <a:ea typeface="Times New Roman"/>
                        </a:rPr>
                        <a:t>60m</a:t>
                      </a:r>
                      <a:endParaRPr lang="nl-NL" sz="1800" dirty="0">
                        <a:solidFill>
                          <a:srgbClr val="404040"/>
                        </a:solidFill>
                        <a:latin typeface="Arial Narrow" panose="020B0606020202030204" pitchFamily="34" charset="0"/>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nl-NL" sz="1800" dirty="0" smtClean="0">
                          <a:solidFill>
                            <a:srgbClr val="404040"/>
                          </a:solidFill>
                          <a:latin typeface="Arial Narrow" panose="020B0606020202030204" pitchFamily="34" charset="0"/>
                          <a:ea typeface="Times New Roman"/>
                        </a:rPr>
                        <a:t>2,9 V/m</a:t>
                      </a:r>
                      <a:endParaRPr lang="nl-NL" sz="1800" dirty="0">
                        <a:solidFill>
                          <a:srgbClr val="404040"/>
                        </a:solidFill>
                        <a:latin typeface="Arial Narrow" panose="020B0606020202030204" pitchFamily="34" charset="0"/>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nl-NL" sz="1800" dirty="0" smtClean="0">
                          <a:solidFill>
                            <a:srgbClr val="404040"/>
                          </a:solidFill>
                          <a:latin typeface="Arial Narrow" panose="020B0606020202030204" pitchFamily="34" charset="0"/>
                          <a:ea typeface="Times New Roman"/>
                        </a:rPr>
                        <a:t>1,3· 10</a:t>
                      </a:r>
                      <a:r>
                        <a:rPr kumimoji="0" lang="nl-NL" sz="1800" b="0" i="0" u="none" strike="noStrike" kern="1200" cap="none" spc="0" normalizeH="0" baseline="30000" noProof="0" dirty="0" smtClean="0">
                          <a:ln>
                            <a:noFill/>
                          </a:ln>
                          <a:solidFill>
                            <a:srgbClr val="404040"/>
                          </a:solidFill>
                          <a:effectLst/>
                          <a:uLnTx/>
                          <a:uFillTx/>
                          <a:latin typeface="Arial Narrow" panose="020B0606020202030204" pitchFamily="34" charset="0"/>
                          <a:ea typeface="Times New Roman"/>
                          <a:cs typeface="+mn-cs"/>
                        </a:rPr>
                        <a:t>-11</a:t>
                      </a:r>
                      <a:r>
                        <a:rPr kumimoji="0" lang="en-GB" sz="1800" b="0" i="0" u="none" strike="noStrike" kern="1200" cap="none" spc="0" normalizeH="0" baseline="30000" noProof="0" dirty="0" smtClean="0">
                          <a:ln>
                            <a:noFill/>
                          </a:ln>
                          <a:solidFill>
                            <a:srgbClr val="404040"/>
                          </a:solidFill>
                          <a:effectLst/>
                          <a:uLnTx/>
                          <a:uFillTx/>
                          <a:latin typeface="Arial Narrow" panose="020B0606020202030204" pitchFamily="34" charset="0"/>
                          <a:ea typeface="+mn-ea"/>
                          <a:cs typeface="Arial"/>
                        </a:rPr>
                        <a:t> </a:t>
                      </a:r>
                      <a:endParaRPr lang="nl-NL" sz="1800" baseline="30000" dirty="0">
                        <a:solidFill>
                          <a:srgbClr val="404040"/>
                        </a:solidFill>
                        <a:latin typeface="Arial Narrow" panose="020B0606020202030204" pitchFamily="34" charset="0"/>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nl-NL" sz="1800" dirty="0" smtClean="0">
                          <a:solidFill>
                            <a:srgbClr val="404040"/>
                          </a:solidFill>
                          <a:latin typeface="Arial Narrow" panose="020B0606020202030204" pitchFamily="34" charset="0"/>
                          <a:ea typeface="Times New Roman"/>
                        </a:rPr>
                        <a:t>30 </a:t>
                      </a:r>
                      <a:r>
                        <a:rPr lang="nl-NL" sz="1800" dirty="0">
                          <a:solidFill>
                            <a:srgbClr val="404040"/>
                          </a:solidFill>
                          <a:latin typeface="Arial Narrow" panose="020B0606020202030204" pitchFamily="34" charset="0"/>
                          <a:ea typeface="Times New Roman"/>
                        </a:rPr>
                        <a:t>dBµV</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nl-NL" sz="1800" dirty="0" smtClean="0">
                          <a:solidFill>
                            <a:srgbClr val="404040"/>
                          </a:solidFill>
                          <a:latin typeface="Arial Narrow" panose="020B0606020202030204" pitchFamily="34" charset="0"/>
                          <a:ea typeface="Times New Roman"/>
                        </a:rPr>
                        <a:t>95 dB</a:t>
                      </a:r>
                      <a:endParaRPr lang="nl-NL" sz="1800" dirty="0">
                        <a:solidFill>
                          <a:srgbClr val="404040"/>
                        </a:solidFill>
                        <a:latin typeface="Arial Narrow" panose="020B0606020202030204" pitchFamily="34" charset="0"/>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3496">
                <a:tc>
                  <a:txBody>
                    <a:bodyPr/>
                    <a:lstStyle/>
                    <a:p>
                      <a:pPr algn="ctr">
                        <a:spcAft>
                          <a:spcPts val="0"/>
                        </a:spcAft>
                      </a:pPr>
                      <a:r>
                        <a:rPr lang="nl-NL" sz="1800" dirty="0" smtClean="0">
                          <a:solidFill>
                            <a:srgbClr val="404040"/>
                          </a:solidFill>
                          <a:latin typeface="Arial Narrow" panose="020B0606020202030204" pitchFamily="34" charset="0"/>
                          <a:ea typeface="Times New Roman"/>
                        </a:rPr>
                        <a:t>100m</a:t>
                      </a:r>
                      <a:endParaRPr lang="nl-NL" sz="1800" dirty="0">
                        <a:solidFill>
                          <a:srgbClr val="404040"/>
                        </a:solidFill>
                        <a:latin typeface="Arial Narrow" panose="020B0606020202030204" pitchFamily="34" charset="0"/>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nl-NL" sz="1800" dirty="0" smtClean="0">
                          <a:solidFill>
                            <a:srgbClr val="404040"/>
                          </a:solidFill>
                          <a:latin typeface="Arial Narrow" panose="020B0606020202030204" pitchFamily="34" charset="0"/>
                          <a:ea typeface="Times New Roman"/>
                        </a:rPr>
                        <a:t>1,7 V/m</a:t>
                      </a:r>
                      <a:endParaRPr lang="nl-NL" sz="1800" dirty="0">
                        <a:solidFill>
                          <a:srgbClr val="404040"/>
                        </a:solidFill>
                        <a:latin typeface="Arial Narrow" panose="020B0606020202030204" pitchFamily="34" charset="0"/>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nl-NL" sz="1800" dirty="0" smtClean="0">
                          <a:solidFill>
                            <a:srgbClr val="404040"/>
                          </a:solidFill>
                          <a:latin typeface="Arial Narrow" panose="020B0606020202030204" pitchFamily="34" charset="0"/>
                          <a:ea typeface="Times New Roman"/>
                        </a:rPr>
                        <a:t>4,7· 10</a:t>
                      </a:r>
                      <a:r>
                        <a:rPr kumimoji="0" lang="nl-NL" sz="1800" b="0" i="0" u="none" strike="noStrike" kern="1200" cap="none" spc="0" normalizeH="0" baseline="30000" noProof="0" dirty="0" smtClean="0">
                          <a:ln>
                            <a:noFill/>
                          </a:ln>
                          <a:solidFill>
                            <a:srgbClr val="404040"/>
                          </a:solidFill>
                          <a:effectLst/>
                          <a:uLnTx/>
                          <a:uFillTx/>
                          <a:latin typeface="Arial Narrow" panose="020B0606020202030204" pitchFamily="34" charset="0"/>
                          <a:ea typeface="Times New Roman"/>
                          <a:cs typeface="+mn-cs"/>
                        </a:rPr>
                        <a:t>-12</a:t>
                      </a:r>
                      <a:r>
                        <a:rPr kumimoji="0" lang="en-GB" sz="1800" b="0" i="0" u="none" strike="noStrike" kern="1200" cap="none" spc="0" normalizeH="0" baseline="30000" noProof="0" dirty="0" smtClean="0">
                          <a:ln>
                            <a:noFill/>
                          </a:ln>
                          <a:solidFill>
                            <a:srgbClr val="404040"/>
                          </a:solidFill>
                          <a:effectLst/>
                          <a:uLnTx/>
                          <a:uFillTx/>
                          <a:latin typeface="Arial Narrow" panose="020B0606020202030204" pitchFamily="34" charset="0"/>
                          <a:ea typeface="+mn-ea"/>
                          <a:cs typeface="Arial"/>
                        </a:rPr>
                        <a:t> </a:t>
                      </a:r>
                      <a:endParaRPr lang="nl-NL" sz="1800" baseline="30000" dirty="0">
                        <a:solidFill>
                          <a:srgbClr val="404040"/>
                        </a:solidFill>
                        <a:latin typeface="Arial Narrow" panose="020B0606020202030204" pitchFamily="34" charset="0"/>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nl-NL" sz="1800" dirty="0" smtClean="0">
                          <a:solidFill>
                            <a:srgbClr val="404040"/>
                          </a:solidFill>
                          <a:latin typeface="Arial Narrow" panose="020B0606020202030204" pitchFamily="34" charset="0"/>
                          <a:ea typeface="Times New Roman"/>
                        </a:rPr>
                        <a:t>25,5 </a:t>
                      </a:r>
                      <a:r>
                        <a:rPr lang="nl-NL" sz="1800" dirty="0">
                          <a:solidFill>
                            <a:srgbClr val="404040"/>
                          </a:solidFill>
                          <a:latin typeface="Arial Narrow" panose="020B0606020202030204" pitchFamily="34" charset="0"/>
                          <a:ea typeface="Times New Roman"/>
                        </a:rPr>
                        <a:t>dBµV</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nl-NL" sz="1800" dirty="0" smtClean="0">
                          <a:solidFill>
                            <a:srgbClr val="404040"/>
                          </a:solidFill>
                          <a:latin typeface="Arial Narrow" panose="020B0606020202030204" pitchFamily="34" charset="0"/>
                          <a:ea typeface="Times New Roman"/>
                        </a:rPr>
                        <a:t>90,5 dB</a:t>
                      </a:r>
                      <a:endParaRPr lang="nl-NL" sz="1800" dirty="0">
                        <a:solidFill>
                          <a:srgbClr val="404040"/>
                        </a:solidFill>
                        <a:latin typeface="Arial Narrow" panose="020B0606020202030204" pitchFamily="34" charset="0"/>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648016497"/>
      </p:ext>
    </p:extLst>
  </p:cSld>
  <p:clrMapOvr>
    <a:masterClrMapping/>
  </p:clrMapOvr>
  <p:transition spd="slow">
    <p:push/>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2"/>
          </p:nvPr>
        </p:nvSpPr>
        <p:spPr/>
        <p:txBody>
          <a:bodyPr/>
          <a:lstStyle/>
          <a:p>
            <a:r>
              <a:rPr lang="en-GB" dirty="0"/>
              <a:t>Impact of LTE on the in-home installation</a:t>
            </a:r>
          </a:p>
          <a:p>
            <a:endParaRPr lang="en-GB" dirty="0"/>
          </a:p>
        </p:txBody>
      </p:sp>
      <p:pic>
        <p:nvPicPr>
          <p:cNvPr id="4" name="Picture 3"/>
          <p:cNvPicPr>
            <a:picLocks noChangeAspect="1" noChangeArrowheads="1"/>
          </p:cNvPicPr>
          <p:nvPr/>
        </p:nvPicPr>
        <p:blipFill>
          <a:blip r:embed="rId2" cstate="print"/>
          <a:srcRect/>
          <a:stretch>
            <a:fillRect/>
          </a:stretch>
        </p:blipFill>
        <p:spPr bwMode="auto">
          <a:xfrm>
            <a:off x="6298558" y="1463662"/>
            <a:ext cx="3895600" cy="3268995"/>
          </a:xfrm>
          <a:prstGeom prst="rect">
            <a:avLst/>
          </a:prstGeom>
          <a:noFill/>
          <a:ln w="9525">
            <a:noFill/>
            <a:miter lim="800000"/>
            <a:headEnd/>
            <a:tailEnd/>
          </a:ln>
          <a:effectLst/>
        </p:spPr>
      </p:pic>
      <p:pic>
        <p:nvPicPr>
          <p:cNvPr id="5" name="Picture 5"/>
          <p:cNvPicPr>
            <a:picLocks noChangeAspect="1" noChangeArrowheads="1"/>
          </p:cNvPicPr>
          <p:nvPr/>
        </p:nvPicPr>
        <p:blipFill>
          <a:blip r:embed="rId3" cstate="print"/>
          <a:srcRect/>
          <a:stretch>
            <a:fillRect/>
          </a:stretch>
        </p:blipFill>
        <p:spPr bwMode="auto">
          <a:xfrm>
            <a:off x="1714500" y="1463662"/>
            <a:ext cx="3729830" cy="3208957"/>
          </a:xfrm>
          <a:prstGeom prst="rect">
            <a:avLst/>
          </a:prstGeom>
          <a:noFill/>
          <a:ln w="9525">
            <a:noFill/>
            <a:miter lim="800000"/>
            <a:headEnd/>
            <a:tailEnd/>
          </a:ln>
          <a:effectLst/>
        </p:spPr>
      </p:pic>
      <p:sp>
        <p:nvSpPr>
          <p:cNvPr id="6" name="Tekstvak 16"/>
          <p:cNvSpPr txBox="1"/>
          <p:nvPr/>
        </p:nvSpPr>
        <p:spPr>
          <a:xfrm>
            <a:off x="2701620" y="4689482"/>
            <a:ext cx="2237790" cy="369332"/>
          </a:xfrm>
          <a:prstGeom prst="rect">
            <a:avLst/>
          </a:prstGeom>
          <a:noFill/>
        </p:spPr>
        <p:txBody>
          <a:bodyPr wrap="square" rtlCol="0">
            <a:spAutoFit/>
          </a:bodyPr>
          <a:lstStyle/>
          <a:p>
            <a:r>
              <a:rPr lang="en-GB" sz="1800" dirty="0" smtClean="0">
                <a:solidFill>
                  <a:srgbClr val="404040"/>
                </a:solidFill>
                <a:latin typeface="Arial Narrow" panose="020B0606020202030204" pitchFamily="34" charset="0"/>
              </a:rPr>
              <a:t>quad-shield coax</a:t>
            </a:r>
            <a:endParaRPr lang="en-GB" sz="1800" dirty="0">
              <a:solidFill>
                <a:srgbClr val="404040"/>
              </a:solidFill>
              <a:latin typeface="Arial Narrow" panose="020B0606020202030204" pitchFamily="34" charset="0"/>
            </a:endParaRPr>
          </a:p>
        </p:txBody>
      </p:sp>
      <p:sp>
        <p:nvSpPr>
          <p:cNvPr id="7" name="Tekstvak 18"/>
          <p:cNvSpPr txBox="1"/>
          <p:nvPr/>
        </p:nvSpPr>
        <p:spPr>
          <a:xfrm>
            <a:off x="7419221" y="4689482"/>
            <a:ext cx="2505611" cy="369332"/>
          </a:xfrm>
          <a:prstGeom prst="rect">
            <a:avLst/>
          </a:prstGeom>
          <a:noFill/>
        </p:spPr>
        <p:txBody>
          <a:bodyPr wrap="square" rtlCol="0">
            <a:spAutoFit/>
          </a:bodyPr>
          <a:lstStyle/>
          <a:p>
            <a:r>
              <a:rPr lang="en-GB" sz="1800" dirty="0" smtClean="0">
                <a:solidFill>
                  <a:srgbClr val="404040"/>
                </a:solidFill>
                <a:latin typeface="Arial Narrow" panose="020B0606020202030204" pitchFamily="34" charset="0"/>
              </a:rPr>
              <a:t>F-connector splitter</a:t>
            </a:r>
            <a:endParaRPr lang="en-GB" sz="1800" dirty="0">
              <a:solidFill>
                <a:srgbClr val="404040"/>
              </a:solidFill>
              <a:latin typeface="Arial Narrow" panose="020B0606020202030204" pitchFamily="34" charset="0"/>
            </a:endParaRPr>
          </a:p>
        </p:txBody>
      </p:sp>
      <p:sp>
        <p:nvSpPr>
          <p:cNvPr id="8" name="Tekstvak 7"/>
          <p:cNvSpPr txBox="1"/>
          <p:nvPr/>
        </p:nvSpPr>
        <p:spPr>
          <a:xfrm>
            <a:off x="4389274" y="5367348"/>
            <a:ext cx="4271368" cy="369332"/>
          </a:xfrm>
          <a:prstGeom prst="rect">
            <a:avLst/>
          </a:prstGeom>
          <a:noFill/>
        </p:spPr>
        <p:txBody>
          <a:bodyPr wrap="square" rtlCol="0">
            <a:spAutoFit/>
          </a:bodyPr>
          <a:lstStyle/>
          <a:p>
            <a:r>
              <a:rPr lang="en-GB" sz="1800" dirty="0" smtClean="0">
                <a:solidFill>
                  <a:srgbClr val="404040"/>
                </a:solidFill>
                <a:latin typeface="Arial Narrow" panose="020B0606020202030204" pitchFamily="34" charset="0"/>
              </a:rPr>
              <a:t>Measured screening effectiveness</a:t>
            </a:r>
            <a:endParaRPr lang="en-GB" sz="1800" dirty="0">
              <a:solidFill>
                <a:srgbClr val="404040"/>
              </a:solidFill>
              <a:latin typeface="Arial Narrow" panose="020B0606020202030204" pitchFamily="34" charset="0"/>
            </a:endParaRPr>
          </a:p>
        </p:txBody>
      </p:sp>
      <p:sp>
        <p:nvSpPr>
          <p:cNvPr id="9" name="Tekstvak 9"/>
          <p:cNvSpPr txBox="1"/>
          <p:nvPr/>
        </p:nvSpPr>
        <p:spPr>
          <a:xfrm>
            <a:off x="5344186" y="2947985"/>
            <a:ext cx="1000981" cy="338554"/>
          </a:xfrm>
          <a:prstGeom prst="rect">
            <a:avLst/>
          </a:prstGeom>
          <a:noFill/>
        </p:spPr>
        <p:txBody>
          <a:bodyPr wrap="square" rtlCol="0">
            <a:spAutoFit/>
          </a:bodyPr>
          <a:lstStyle/>
          <a:p>
            <a:r>
              <a:rPr lang="en-GB" sz="1600" dirty="0" smtClean="0">
                <a:solidFill>
                  <a:srgbClr val="404040"/>
                </a:solidFill>
                <a:latin typeface="+mj-lt"/>
                <a:sym typeface="Wingdings" pitchFamily="2" charset="2"/>
              </a:rPr>
              <a:t> </a:t>
            </a:r>
            <a:r>
              <a:rPr lang="en-GB" sz="1600" dirty="0" smtClean="0">
                <a:solidFill>
                  <a:srgbClr val="404040"/>
                </a:solidFill>
                <a:latin typeface="Arial Narrow" panose="020B0606020202030204" pitchFamily="34" charset="0"/>
              </a:rPr>
              <a:t>75dB</a:t>
            </a:r>
            <a:endParaRPr lang="en-GB" sz="1600" dirty="0">
              <a:solidFill>
                <a:srgbClr val="404040"/>
              </a:solidFill>
              <a:latin typeface="Arial Narrow" panose="020B0606020202030204" pitchFamily="34" charset="0"/>
            </a:endParaRPr>
          </a:p>
        </p:txBody>
      </p:sp>
      <p:sp>
        <p:nvSpPr>
          <p:cNvPr id="10" name="Tekstvak 11"/>
          <p:cNvSpPr txBox="1"/>
          <p:nvPr/>
        </p:nvSpPr>
        <p:spPr>
          <a:xfrm>
            <a:off x="9998807" y="2892423"/>
            <a:ext cx="1000981" cy="338554"/>
          </a:xfrm>
          <a:prstGeom prst="rect">
            <a:avLst/>
          </a:prstGeom>
          <a:noFill/>
        </p:spPr>
        <p:txBody>
          <a:bodyPr wrap="square" rtlCol="0">
            <a:spAutoFit/>
          </a:bodyPr>
          <a:lstStyle/>
          <a:p>
            <a:r>
              <a:rPr lang="en-GB" sz="1600" dirty="0" smtClean="0">
                <a:solidFill>
                  <a:srgbClr val="404040"/>
                </a:solidFill>
                <a:latin typeface="+mj-lt"/>
                <a:sym typeface="Wingdings" pitchFamily="2" charset="2"/>
              </a:rPr>
              <a:t> </a:t>
            </a:r>
            <a:r>
              <a:rPr lang="en-GB" sz="1600" dirty="0" smtClean="0">
                <a:solidFill>
                  <a:srgbClr val="404040"/>
                </a:solidFill>
                <a:latin typeface="Arial Narrow" panose="020B0606020202030204" pitchFamily="34" charset="0"/>
              </a:rPr>
              <a:t>75dB</a:t>
            </a:r>
            <a:endParaRPr lang="en-GB" sz="1600" dirty="0">
              <a:solidFill>
                <a:srgbClr val="404040"/>
              </a:solidFill>
              <a:latin typeface="Arial Narrow" panose="020B0606020202030204" pitchFamily="34" charset="0"/>
            </a:endParaRPr>
          </a:p>
        </p:txBody>
      </p:sp>
    </p:spTree>
    <p:extLst>
      <p:ext uri="{BB962C8B-B14F-4D97-AF65-F5344CB8AC3E}">
        <p14:creationId xmlns="" xmlns:p14="http://schemas.microsoft.com/office/powerpoint/2010/main" val="4232857283"/>
      </p:ext>
    </p:extLst>
  </p:cSld>
  <p:clrMapOvr>
    <a:masterClrMapping/>
  </p:clrMapOvr>
  <p:transition spd="slow">
    <p:push/>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2"/>
          </p:nvPr>
        </p:nvSpPr>
        <p:spPr/>
        <p:txBody>
          <a:bodyPr/>
          <a:lstStyle/>
          <a:p>
            <a:r>
              <a:rPr lang="en-GB" dirty="0"/>
              <a:t>Impact of LTE on the in-home installation</a:t>
            </a:r>
          </a:p>
          <a:p>
            <a:endParaRPr lang="en-GB" dirty="0"/>
          </a:p>
        </p:txBody>
      </p:sp>
      <p:pic>
        <p:nvPicPr>
          <p:cNvPr id="4" name="Picture 4"/>
          <p:cNvPicPr>
            <a:picLocks noChangeAspect="1" noChangeArrowheads="1"/>
          </p:cNvPicPr>
          <p:nvPr/>
        </p:nvPicPr>
        <p:blipFill>
          <a:blip r:embed="rId2" cstate="print">
            <a:lum bright="-18000" contrast="24000"/>
          </a:blip>
          <a:srcRect/>
          <a:stretch>
            <a:fillRect/>
          </a:stretch>
        </p:blipFill>
        <p:spPr bwMode="auto">
          <a:xfrm rot="-60000">
            <a:off x="6023608" y="1358730"/>
            <a:ext cx="4054592" cy="3363632"/>
          </a:xfrm>
          <a:prstGeom prst="rect">
            <a:avLst/>
          </a:prstGeom>
          <a:noFill/>
          <a:ln w="9525">
            <a:noFill/>
            <a:miter lim="800000"/>
            <a:headEnd/>
            <a:tailEnd/>
          </a:ln>
          <a:effectLst/>
        </p:spPr>
      </p:pic>
      <p:pic>
        <p:nvPicPr>
          <p:cNvPr id="5" name="Picture 6"/>
          <p:cNvPicPr>
            <a:picLocks noChangeAspect="1" noChangeArrowheads="1"/>
          </p:cNvPicPr>
          <p:nvPr/>
        </p:nvPicPr>
        <p:blipFill>
          <a:blip r:embed="rId3" cstate="print"/>
          <a:srcRect/>
          <a:stretch>
            <a:fillRect/>
          </a:stretch>
        </p:blipFill>
        <p:spPr bwMode="auto">
          <a:xfrm rot="-60000">
            <a:off x="1481222" y="1450440"/>
            <a:ext cx="3721662" cy="3225439"/>
          </a:xfrm>
          <a:prstGeom prst="rect">
            <a:avLst/>
          </a:prstGeom>
          <a:noFill/>
          <a:ln w="9525">
            <a:noFill/>
            <a:miter lim="800000"/>
            <a:headEnd/>
            <a:tailEnd/>
          </a:ln>
          <a:effectLst/>
        </p:spPr>
      </p:pic>
      <p:sp>
        <p:nvSpPr>
          <p:cNvPr id="6" name="Tekstvak 20"/>
          <p:cNvSpPr txBox="1"/>
          <p:nvPr/>
        </p:nvSpPr>
        <p:spPr>
          <a:xfrm>
            <a:off x="7098513" y="4765683"/>
            <a:ext cx="1648208" cy="369332"/>
          </a:xfrm>
          <a:prstGeom prst="rect">
            <a:avLst/>
          </a:prstGeom>
          <a:noFill/>
        </p:spPr>
        <p:txBody>
          <a:bodyPr wrap="none" rtlCol="0">
            <a:spAutoFit/>
          </a:bodyPr>
          <a:lstStyle/>
          <a:p>
            <a:r>
              <a:rPr lang="en-GB" sz="1800" dirty="0" smtClean="0">
                <a:solidFill>
                  <a:srgbClr val="404040"/>
                </a:solidFill>
                <a:latin typeface="Arial Narrow" panose="020B0606020202030204" pitchFamily="34" charset="0"/>
              </a:rPr>
              <a:t>In-home amplifier</a:t>
            </a:r>
            <a:endParaRPr lang="en-GB" sz="1800" dirty="0">
              <a:solidFill>
                <a:srgbClr val="404040"/>
              </a:solidFill>
              <a:latin typeface="Arial Narrow" panose="020B0606020202030204" pitchFamily="34" charset="0"/>
            </a:endParaRPr>
          </a:p>
        </p:txBody>
      </p:sp>
      <p:sp>
        <p:nvSpPr>
          <p:cNvPr id="7" name="Tekstvak 22"/>
          <p:cNvSpPr txBox="1"/>
          <p:nvPr/>
        </p:nvSpPr>
        <p:spPr>
          <a:xfrm>
            <a:off x="2818589" y="4816483"/>
            <a:ext cx="1115562" cy="369332"/>
          </a:xfrm>
          <a:prstGeom prst="rect">
            <a:avLst/>
          </a:prstGeom>
          <a:noFill/>
        </p:spPr>
        <p:txBody>
          <a:bodyPr wrap="none" rtlCol="0">
            <a:spAutoFit/>
          </a:bodyPr>
          <a:lstStyle/>
          <a:p>
            <a:r>
              <a:rPr lang="nl-NL" sz="1800" dirty="0" smtClean="0">
                <a:solidFill>
                  <a:srgbClr val="404040"/>
                </a:solidFill>
                <a:latin typeface="Arial Narrow" panose="020B0606020202030204" pitchFamily="34" charset="0"/>
              </a:rPr>
              <a:t>Wall </a:t>
            </a:r>
            <a:r>
              <a:rPr lang="en-GB" sz="1800" dirty="0" smtClean="0">
                <a:solidFill>
                  <a:srgbClr val="404040"/>
                </a:solidFill>
                <a:latin typeface="Arial Narrow" panose="020B0606020202030204" pitchFamily="34" charset="0"/>
              </a:rPr>
              <a:t>outlet </a:t>
            </a:r>
            <a:endParaRPr lang="en-GB" sz="1800" dirty="0">
              <a:solidFill>
                <a:srgbClr val="404040"/>
              </a:solidFill>
              <a:latin typeface="Arial Narrow" panose="020B0606020202030204" pitchFamily="34" charset="0"/>
            </a:endParaRPr>
          </a:p>
        </p:txBody>
      </p:sp>
      <p:sp>
        <p:nvSpPr>
          <p:cNvPr id="8" name="Tekstvak 7"/>
          <p:cNvSpPr txBox="1"/>
          <p:nvPr/>
        </p:nvSpPr>
        <p:spPr>
          <a:xfrm>
            <a:off x="4179083" y="5418149"/>
            <a:ext cx="3060390" cy="369332"/>
          </a:xfrm>
          <a:prstGeom prst="rect">
            <a:avLst/>
          </a:prstGeom>
          <a:noFill/>
        </p:spPr>
        <p:txBody>
          <a:bodyPr wrap="none" rtlCol="0">
            <a:spAutoFit/>
          </a:bodyPr>
          <a:lstStyle/>
          <a:p>
            <a:r>
              <a:rPr lang="en-GB" sz="1800" dirty="0" smtClean="0">
                <a:solidFill>
                  <a:srgbClr val="404040"/>
                </a:solidFill>
                <a:latin typeface="Arial Narrow" panose="020B0606020202030204" pitchFamily="34" charset="0"/>
              </a:rPr>
              <a:t>Measured screening effectiveness</a:t>
            </a:r>
            <a:endParaRPr lang="en-GB" sz="1800" dirty="0">
              <a:solidFill>
                <a:srgbClr val="404040"/>
              </a:solidFill>
              <a:latin typeface="Arial Narrow" panose="020B0606020202030204" pitchFamily="34" charset="0"/>
            </a:endParaRPr>
          </a:p>
        </p:txBody>
      </p:sp>
      <p:sp>
        <p:nvSpPr>
          <p:cNvPr id="9" name="Tekstvak 9"/>
          <p:cNvSpPr txBox="1"/>
          <p:nvPr/>
        </p:nvSpPr>
        <p:spPr>
          <a:xfrm>
            <a:off x="5095077" y="2909885"/>
            <a:ext cx="888385" cy="369332"/>
          </a:xfrm>
          <a:prstGeom prst="rect">
            <a:avLst/>
          </a:prstGeom>
          <a:noFill/>
        </p:spPr>
        <p:txBody>
          <a:bodyPr wrap="none" rtlCol="0">
            <a:spAutoFit/>
          </a:bodyPr>
          <a:lstStyle/>
          <a:p>
            <a:r>
              <a:rPr lang="en-GB" dirty="0" smtClean="0">
                <a:solidFill>
                  <a:srgbClr val="404040"/>
                </a:solidFill>
                <a:latin typeface="+mj-lt"/>
                <a:sym typeface="Wingdings" pitchFamily="2" charset="2"/>
              </a:rPr>
              <a:t></a:t>
            </a:r>
            <a:r>
              <a:rPr lang="en-GB" dirty="0" smtClean="0">
                <a:solidFill>
                  <a:srgbClr val="404040"/>
                </a:solidFill>
                <a:latin typeface="Arial Narrow" panose="020B0606020202030204" pitchFamily="34" charset="0"/>
              </a:rPr>
              <a:t>75dB</a:t>
            </a:r>
            <a:endParaRPr lang="en-GB" dirty="0">
              <a:solidFill>
                <a:srgbClr val="404040"/>
              </a:solidFill>
              <a:latin typeface="Arial Narrow" panose="020B0606020202030204" pitchFamily="34" charset="0"/>
            </a:endParaRPr>
          </a:p>
        </p:txBody>
      </p:sp>
      <p:sp>
        <p:nvSpPr>
          <p:cNvPr id="10" name="Tekstvak 10"/>
          <p:cNvSpPr txBox="1"/>
          <p:nvPr/>
        </p:nvSpPr>
        <p:spPr>
          <a:xfrm>
            <a:off x="10043343" y="2833685"/>
            <a:ext cx="888385" cy="369332"/>
          </a:xfrm>
          <a:prstGeom prst="rect">
            <a:avLst/>
          </a:prstGeom>
          <a:noFill/>
        </p:spPr>
        <p:txBody>
          <a:bodyPr wrap="none" rtlCol="0">
            <a:spAutoFit/>
          </a:bodyPr>
          <a:lstStyle/>
          <a:p>
            <a:r>
              <a:rPr lang="en-GB" dirty="0" smtClean="0">
                <a:solidFill>
                  <a:srgbClr val="404040"/>
                </a:solidFill>
                <a:latin typeface="+mj-lt"/>
                <a:sym typeface="Wingdings" pitchFamily="2" charset="2"/>
              </a:rPr>
              <a:t></a:t>
            </a:r>
            <a:r>
              <a:rPr lang="en-GB" dirty="0" smtClean="0">
                <a:solidFill>
                  <a:srgbClr val="404040"/>
                </a:solidFill>
                <a:latin typeface="Arial Narrow" panose="020B0606020202030204" pitchFamily="34" charset="0"/>
              </a:rPr>
              <a:t>75dB</a:t>
            </a:r>
            <a:endParaRPr lang="en-GB" dirty="0">
              <a:solidFill>
                <a:srgbClr val="404040"/>
              </a:solidFill>
              <a:latin typeface="Arial Narrow" panose="020B0606020202030204" pitchFamily="34" charset="0"/>
            </a:endParaRPr>
          </a:p>
        </p:txBody>
      </p:sp>
    </p:spTree>
    <p:extLst>
      <p:ext uri="{BB962C8B-B14F-4D97-AF65-F5344CB8AC3E}">
        <p14:creationId xmlns="" xmlns:p14="http://schemas.microsoft.com/office/powerpoint/2010/main" val="536418627"/>
      </p:ext>
    </p:extLst>
  </p:cSld>
  <p:clrMapOvr>
    <a:masterClrMapping/>
  </p:clrMapOvr>
  <p:transition spd="slow">
    <p:push/>
  </p:transition>
  <p:timing>
    <p:tnLst>
      <p:par>
        <p:cTn id="1" dur="indefinite" restart="never" nodeType="tmRoot"/>
      </p:par>
    </p:tnLst>
  </p:timing>
</p:sld>
</file>

<file path=ppt/theme/theme1.xml><?xml version="1.0" encoding="utf-8"?>
<a:theme xmlns:a="http://schemas.openxmlformats.org/drawingml/2006/main" name="Title Page Background">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anchor="b"/>
      <a:lstStyle>
        <a:defPPr>
          <a:defRPr dirty="0" smtClean="0"/>
        </a:defPPr>
      </a:lstStyle>
    </a:txDef>
  </a:objectDefaults>
  <a:extraClrSchemeLst/>
  <a:extLst>
    <a:ext uri="{05A4C25C-085E-4340-85A3-A5531E510DB2}">
      <thm15:themeFamily xmlns="" xmlns:thm15="http://schemas.microsoft.com/office/thememl/2012/main" name="Basic Technetix Template v1 0" id="{E57A91B8-7FE3-40E4-AD72-28ED8EA8DAB8}" vid="{81FC6540-A34A-4F16-87A2-7FD78CA5A43D}"/>
    </a:ext>
  </a:extLst>
</a:theme>
</file>

<file path=ppt/theme/theme2.xml><?xml version="1.0" encoding="utf-8"?>
<a:theme xmlns:a="http://schemas.openxmlformats.org/drawingml/2006/main" name="Content">
  <a:themeElements>
    <a:clrScheme name="Custom 5">
      <a:dk1>
        <a:sysClr val="windowText" lastClr="000000"/>
      </a:dk1>
      <a:lt1>
        <a:sysClr val="window" lastClr="FFFFFF"/>
      </a:lt1>
      <a:dk2>
        <a:srgbClr val="44546A"/>
      </a:dk2>
      <a:lt2>
        <a:srgbClr val="E7E6E6"/>
      </a:lt2>
      <a:accent1>
        <a:srgbClr val="1D6FA9"/>
      </a:accent1>
      <a:accent2>
        <a:srgbClr val="36AFCE"/>
      </a:accent2>
      <a:accent3>
        <a:srgbClr val="36AFCE"/>
      </a:accent3>
      <a:accent4>
        <a:srgbClr val="1D6FA9"/>
      </a:accent4>
      <a:accent5>
        <a:srgbClr val="B74919"/>
      </a:accent5>
      <a:accent6>
        <a:srgbClr val="F19D19"/>
      </a:accent6>
      <a:hlink>
        <a:srgbClr val="BFBFBF"/>
      </a:hlink>
      <a:folHlink>
        <a:srgbClr val="BFBFBF"/>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Basic Technetix Template v1 0" id="{E57A91B8-7FE3-40E4-AD72-28ED8EA8DAB8}" vid="{DBB5E7B9-86C6-4F41-86AD-D9FFD0D2E3B6}"/>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2088</TotalTime>
  <Words>856</Words>
  <Application>Microsoft Office PowerPoint</Application>
  <PresentationFormat>Custom</PresentationFormat>
  <Paragraphs>170</Paragraphs>
  <Slides>15</Slides>
  <Notes>0</Notes>
  <HiddenSlides>0</HiddenSlides>
  <MMClips>0</MMClips>
  <ScaleCrop>false</ScaleCrop>
  <HeadingPairs>
    <vt:vector size="6" baseType="variant">
      <vt:variant>
        <vt:lpstr>Theme</vt:lpstr>
      </vt:variant>
      <vt:variant>
        <vt:i4>2</vt:i4>
      </vt:variant>
      <vt:variant>
        <vt:lpstr>Links</vt:lpstr>
      </vt:variant>
      <vt:variant>
        <vt:i4>1</vt:i4>
      </vt:variant>
      <vt:variant>
        <vt:lpstr>Slide Titles</vt:lpstr>
      </vt:variant>
      <vt:variant>
        <vt:i4>15</vt:i4>
      </vt:variant>
    </vt:vector>
  </HeadingPairs>
  <TitlesOfParts>
    <vt:vector size="18" baseType="lpstr">
      <vt:lpstr>Title Page Background</vt:lpstr>
      <vt:lpstr>Content</vt:lpstr>
      <vt:lpstr>\\server01\tratec\users\martien\Mijn afbeeldingen\LTE.vsd\Drawing\~Page-1\Sheet.12</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Richard Whiting</dc:creator>
  <cp:lastModifiedBy>Congress</cp:lastModifiedBy>
  <cp:revision>166</cp:revision>
  <dcterms:created xsi:type="dcterms:W3CDTF">2014-06-02T13:01:10Z</dcterms:created>
  <dcterms:modified xsi:type="dcterms:W3CDTF">2014-10-02T09:22:26Z</dcterms:modified>
</cp:coreProperties>
</file>