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xlsx" ContentType="application/vnd.openxmlformats-officedocument.spreadsheetml.shee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theme/themeOverride8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1" r:id="rId3"/>
    <p:sldId id="259" r:id="rId4"/>
    <p:sldId id="260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602D"/>
    <a:srgbClr val="21552E"/>
    <a:srgbClr val="590F2D"/>
    <a:srgbClr val="590D27"/>
    <a:srgbClr val="440A13"/>
    <a:srgbClr val="29BAF1"/>
    <a:srgbClr val="FFE128"/>
    <a:srgbClr val="D6A140"/>
    <a:srgbClr val="388D4C"/>
    <a:srgbClr val="3DD9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1" d="100"/>
          <a:sy n="111" d="100"/>
        </p:scale>
        <p:origin x="-155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package" Target="../embeddings/Microsoft_Excel_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3.xml"/><Relationship Id="rId2" Type="http://schemas.openxmlformats.org/officeDocument/2006/relationships/package" Target="../embeddings/Microsoft_Excel_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4.xml"/><Relationship Id="rId2" Type="http://schemas.openxmlformats.org/officeDocument/2006/relationships/package" Target="../embeddings/Microsoft_Excel_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5.xml"/><Relationship Id="rId2" Type="http://schemas.openxmlformats.org/officeDocument/2006/relationships/package" Target="../embeddings/Microsoft_Excel_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6.xml"/><Relationship Id="rId2" Type="http://schemas.openxmlformats.org/officeDocument/2006/relationships/package" Target="../embeddings/Microsoft_Excel_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7.xml"/><Relationship Id="rId2" Type="http://schemas.openxmlformats.org/officeDocument/2006/relationships/package" Target="../embeddings/Microsoft_Excel_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8.xml"/><Relationship Id="rId2" Type="http://schemas.openxmlformats.org/officeDocument/2006/relationships/package" Target="../embeddings/Microsoft_Excel_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 flip="none" rotWithShape="1">
                <a:gsLst>
                  <a:gs pos="0">
                    <a:srgbClr val="FF0000">
                      <a:alpha val="80000"/>
                    </a:srgbClr>
                  </a:gs>
                  <a:gs pos="100000">
                    <a:srgbClr val="440A13"/>
                  </a:gs>
                </a:gsLst>
                <a:lin ang="0" scaled="1"/>
                <a:tileRect/>
              </a:gradFill>
            </c:spPr>
          </c:dPt>
          <c:dPt>
            <c:idx val="1"/>
            <c:bubble3D val="0"/>
            <c:explosion val="20"/>
            <c:spPr>
              <a:gradFill flip="none" rotWithShape="1">
                <a:gsLst>
                  <a:gs pos="0">
                    <a:srgbClr val="29BAF1">
                      <a:alpha val="80000"/>
                    </a:srgbClr>
                  </a:gs>
                  <a:gs pos="100000">
                    <a:srgbClr val="1F497D">
                      <a:lumMod val="60000"/>
                      <a:lumOff val="40000"/>
                    </a:srgbClr>
                  </a:gs>
                </a:gsLst>
                <a:lin ang="0" scaled="1"/>
                <a:tileRect/>
              </a:gradFill>
              <a:effectLst>
                <a:outerShdw blurRad="123825" dist="749300" dir="5400000" rotWithShape="0">
                  <a:srgbClr val="000000">
                    <a:alpha val="20000"/>
                  </a:srgbClr>
                </a:outerShdw>
              </a:effectLst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formatCode="0.00%">
                  <c:v>0.2162</c:v>
                </c:pt>
                <c:pt idx="1">
                  <c:v>1.0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 flip="none" rotWithShape="1">
                <a:gsLst>
                  <a:gs pos="0">
                    <a:srgbClr val="FF0000">
                      <a:alpha val="80000"/>
                    </a:srgb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0" scaled="1"/>
                <a:tileRect/>
              </a:gradFill>
            </c:spPr>
          </c:dPt>
          <c:dPt>
            <c:idx val="1"/>
            <c:bubble3D val="0"/>
            <c:explosion val="11"/>
            <c:spPr>
              <a:gradFill flip="none" rotWithShape="1">
                <a:gsLst>
                  <a:gs pos="0">
                    <a:srgbClr val="3DD96F">
                      <a:alpha val="80000"/>
                    </a:srgbClr>
                  </a:gs>
                  <a:gs pos="100000">
                    <a:srgbClr val="9BBB59">
                      <a:lumMod val="50000"/>
                    </a:srgbClr>
                  </a:gs>
                </a:gsLst>
                <a:lin ang="0" scaled="1"/>
                <a:tileRect/>
              </a:gradFill>
              <a:effectLst>
                <a:outerShdw blurRad="136525" dist="304800" dir="5400000" rotWithShape="0">
                  <a:srgbClr val="000000">
                    <a:alpha val="20000"/>
                  </a:srgbClr>
                </a:outerShdw>
              </a:effectLst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formatCode="0.00%">
                  <c:v>0.2162</c:v>
                </c:pt>
                <c:pt idx="1">
                  <c:v>1.0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 flip="none" rotWithShape="1">
                <a:gsLst>
                  <a:gs pos="0">
                    <a:srgbClr val="FF0000">
                      <a:alpha val="80000"/>
                    </a:srgbClr>
                  </a:gs>
                  <a:gs pos="100000">
                    <a:srgbClr val="440A13"/>
                  </a:gs>
                </a:gsLst>
                <a:lin ang="0" scaled="1"/>
                <a:tileRect/>
              </a:gradFill>
            </c:spPr>
          </c:dPt>
          <c:dPt>
            <c:idx val="1"/>
            <c:bubble3D val="0"/>
            <c:explosion val="20"/>
            <c:spPr>
              <a:gradFill flip="none" rotWithShape="1">
                <a:gsLst>
                  <a:gs pos="0">
                    <a:srgbClr val="29BAF1">
                      <a:alpha val="80000"/>
                    </a:srgbClr>
                  </a:gs>
                  <a:gs pos="100000">
                    <a:srgbClr val="1F497D">
                      <a:lumMod val="60000"/>
                      <a:lumOff val="40000"/>
                    </a:srgbClr>
                  </a:gs>
                </a:gsLst>
                <a:lin ang="0" scaled="1"/>
                <a:tileRect/>
              </a:gradFill>
              <a:effectLst>
                <a:outerShdw blurRad="123825" dist="749300" dir="5400000" rotWithShape="0">
                  <a:srgbClr val="000000">
                    <a:alpha val="20000"/>
                  </a:srgbClr>
                </a:outerShdw>
              </a:effectLst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 formatCode="0.00%">
                  <c:v>0.62</c:v>
                </c:pt>
                <c:pt idx="1">
                  <c:v>0.38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 flip="none" rotWithShape="1">
                <a:gsLst>
                  <a:gs pos="0">
                    <a:srgbClr val="FF0000">
                      <a:alpha val="80000"/>
                    </a:srgb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0" scaled="1"/>
                <a:tileRect/>
              </a:gradFill>
            </c:spPr>
          </c:dPt>
          <c:dPt>
            <c:idx val="1"/>
            <c:bubble3D val="0"/>
            <c:explosion val="11"/>
            <c:spPr>
              <a:gradFill flip="none" rotWithShape="1">
                <a:gsLst>
                  <a:gs pos="0">
                    <a:srgbClr val="3DD96F">
                      <a:alpha val="80000"/>
                    </a:srgbClr>
                  </a:gs>
                  <a:gs pos="100000">
                    <a:srgbClr val="9BBB59">
                      <a:lumMod val="50000"/>
                    </a:srgbClr>
                  </a:gs>
                </a:gsLst>
                <a:lin ang="0" scaled="1"/>
                <a:tileRect/>
              </a:gradFill>
              <a:effectLst>
                <a:outerShdw blurRad="136525" dist="304800" dir="5400000" rotWithShape="0">
                  <a:srgbClr val="000000">
                    <a:alpha val="20000"/>
                  </a:srgbClr>
                </a:outerShdw>
              </a:effectLst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 formatCode="0.00%">
                  <c:v>0.58</c:v>
                </c:pt>
                <c:pt idx="1">
                  <c:v>0.42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 flip="none" rotWithShape="1">
                <a:gsLst>
                  <a:gs pos="0">
                    <a:srgbClr val="FF0000">
                      <a:alpha val="80000"/>
                    </a:srgbClr>
                  </a:gs>
                  <a:gs pos="100000">
                    <a:srgbClr val="440A13"/>
                  </a:gs>
                </a:gsLst>
                <a:lin ang="0" scaled="1"/>
                <a:tileRect/>
              </a:gradFill>
            </c:spPr>
          </c:dPt>
          <c:dPt>
            <c:idx val="1"/>
            <c:bubble3D val="0"/>
            <c:explosion val="20"/>
            <c:spPr>
              <a:gradFill flip="none" rotWithShape="1">
                <a:gsLst>
                  <a:gs pos="0">
                    <a:srgbClr val="29BAF1">
                      <a:alpha val="80000"/>
                    </a:srgbClr>
                  </a:gs>
                  <a:gs pos="100000">
                    <a:srgbClr val="1F497D">
                      <a:lumMod val="60000"/>
                      <a:lumOff val="40000"/>
                    </a:srgbClr>
                  </a:gs>
                </a:gsLst>
                <a:lin ang="0" scaled="1"/>
                <a:tileRect/>
              </a:gradFill>
              <a:effectLst>
                <a:outerShdw blurRad="123825" dist="749300" dir="5400000" rotWithShape="0">
                  <a:srgbClr val="000000">
                    <a:alpha val="20000"/>
                  </a:srgbClr>
                </a:outerShdw>
              </a:effectLst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formatCode="0.00%">
                  <c:v>0.145</c:v>
                </c:pt>
                <c:pt idx="1">
                  <c:v>1.0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 flip="none" rotWithShape="1">
                <a:gsLst>
                  <a:gs pos="0">
                    <a:srgbClr val="FF0000">
                      <a:alpha val="80000"/>
                    </a:srgbClr>
                  </a:gs>
                  <a:gs pos="100000">
                    <a:srgbClr val="440A13"/>
                  </a:gs>
                </a:gsLst>
                <a:lin ang="0" scaled="1"/>
                <a:tileRect/>
              </a:gradFill>
            </c:spPr>
          </c:dPt>
          <c:dPt>
            <c:idx val="1"/>
            <c:bubble3D val="0"/>
            <c:explosion val="20"/>
            <c:spPr>
              <a:gradFill flip="none" rotWithShape="1">
                <a:gsLst>
                  <a:gs pos="0">
                    <a:srgbClr val="29BAF1">
                      <a:alpha val="80000"/>
                    </a:srgbClr>
                  </a:gs>
                  <a:gs pos="100000">
                    <a:srgbClr val="1F497D">
                      <a:lumMod val="60000"/>
                      <a:lumOff val="40000"/>
                    </a:srgbClr>
                  </a:gs>
                </a:gsLst>
                <a:lin ang="0" scaled="1"/>
                <a:tileRect/>
              </a:gradFill>
              <a:effectLst>
                <a:outerShdw blurRad="123825" dist="749300" dir="5400000" rotWithShape="0">
                  <a:srgbClr val="000000">
                    <a:alpha val="20000"/>
                  </a:srgbClr>
                </a:outerShdw>
              </a:effectLst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1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formatCode="0.00">
                  <c:v>55.8</c:v>
                </c:pt>
                <c:pt idx="1">
                  <c:v>45.0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 flip="none" rotWithShape="1">
                <a:gsLst>
                  <a:gs pos="0">
                    <a:srgbClr val="FF0000">
                      <a:alpha val="80000"/>
                    </a:srgb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0" scaled="1"/>
                <a:tileRect/>
              </a:gradFill>
            </c:spPr>
          </c:dPt>
          <c:dPt>
            <c:idx val="1"/>
            <c:bubble3D val="0"/>
            <c:explosion val="11"/>
            <c:spPr>
              <a:gradFill flip="none" rotWithShape="1">
                <a:gsLst>
                  <a:gs pos="0">
                    <a:srgbClr val="3DD96F">
                      <a:alpha val="80000"/>
                    </a:srgbClr>
                  </a:gs>
                  <a:gs pos="100000">
                    <a:srgbClr val="9BBB59">
                      <a:lumMod val="50000"/>
                    </a:srgbClr>
                  </a:gs>
                </a:gsLst>
                <a:lin ang="0" scaled="1"/>
                <a:tileRect/>
              </a:gradFill>
              <a:effectLst>
                <a:outerShdw blurRad="136525" dist="304800" dir="5400000" rotWithShape="0">
                  <a:srgbClr val="000000">
                    <a:alpha val="20000"/>
                  </a:srgbClr>
                </a:outerShdw>
              </a:effectLst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formatCode="0.00">
                  <c:v>44.8</c:v>
                </c:pt>
                <c:pt idx="1">
                  <c:v>55.0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 flip="none" rotWithShape="1">
                <a:gsLst>
                  <a:gs pos="0">
                    <a:srgbClr val="FF0000">
                      <a:alpha val="80000"/>
                    </a:srgbClr>
                  </a:gs>
                  <a:gs pos="100000">
                    <a:srgbClr val="440A13"/>
                  </a:gs>
                </a:gsLst>
                <a:lin ang="0" scaled="1"/>
                <a:tileRect/>
              </a:gradFill>
            </c:spPr>
          </c:dPt>
          <c:dPt>
            <c:idx val="1"/>
            <c:bubble3D val="0"/>
            <c:explosion val="10"/>
            <c:spPr>
              <a:gradFill flip="none" rotWithShape="1">
                <a:gsLst>
                  <a:gs pos="0">
                    <a:srgbClr val="29BAF1">
                      <a:alpha val="80000"/>
                    </a:srgbClr>
                  </a:gs>
                  <a:gs pos="100000">
                    <a:srgbClr val="1F497D">
                      <a:lumMod val="60000"/>
                      <a:lumOff val="40000"/>
                    </a:srgbClr>
                  </a:gs>
                </a:gsLst>
                <a:lin ang="0" scaled="1"/>
                <a:tileRect/>
              </a:gradFill>
              <a:effectLst>
                <a:outerShdw blurRad="123825" dist="749300" dir="5400000" rotWithShape="0">
                  <a:srgbClr val="000000">
                    <a:alpha val="20000"/>
                  </a:srgbClr>
                </a:outerShdw>
              </a:effectLst>
            </c:spPr>
          </c:dPt>
          <c:dPt>
            <c:idx val="2"/>
            <c:bubble3D val="0"/>
            <c:explosion val="18"/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1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formatCode="0.00">
                  <c:v>51.0</c:v>
                </c:pt>
                <c:pt idx="1">
                  <c:v>33.0</c:v>
                </c:pt>
                <c:pt idx="2">
                  <c:v>16.0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886E-7209-FD4F-BBBF-296F4CDA4FC7}" type="datetimeFigureOut">
              <a:rPr lang="en-US" smtClean="0"/>
              <a:t>26/9/14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CFDD8-7DB9-7B4E-8E7B-1717181AD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568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886E-7209-FD4F-BBBF-296F4CDA4FC7}" type="datetimeFigureOut">
              <a:rPr lang="en-US" smtClean="0"/>
              <a:t>26/9/14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CFDD8-7DB9-7B4E-8E7B-1717181AD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620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886E-7209-FD4F-BBBF-296F4CDA4FC7}" type="datetimeFigureOut">
              <a:rPr lang="en-US" smtClean="0"/>
              <a:t>26/9/14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CFDD8-7DB9-7B4E-8E7B-1717181AD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998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886E-7209-FD4F-BBBF-296F4CDA4FC7}" type="datetimeFigureOut">
              <a:rPr lang="en-US" smtClean="0"/>
              <a:t>26/9/14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CFDD8-7DB9-7B4E-8E7B-1717181AD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361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886E-7209-FD4F-BBBF-296F4CDA4FC7}" type="datetimeFigureOut">
              <a:rPr lang="en-US" smtClean="0"/>
              <a:t>26/9/14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CFDD8-7DB9-7B4E-8E7B-1717181AD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216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886E-7209-FD4F-BBBF-296F4CDA4FC7}" type="datetimeFigureOut">
              <a:rPr lang="en-US" smtClean="0"/>
              <a:t>26/9/14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CFDD8-7DB9-7B4E-8E7B-1717181AD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784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886E-7209-FD4F-BBBF-296F4CDA4FC7}" type="datetimeFigureOut">
              <a:rPr lang="en-US" smtClean="0"/>
              <a:t>26/9/14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CFDD8-7DB9-7B4E-8E7B-1717181AD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033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886E-7209-FD4F-BBBF-296F4CDA4FC7}" type="datetimeFigureOut">
              <a:rPr lang="en-US" smtClean="0"/>
              <a:t>26/9/14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CFDD8-7DB9-7B4E-8E7B-1717181AD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446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886E-7209-FD4F-BBBF-296F4CDA4FC7}" type="datetimeFigureOut">
              <a:rPr lang="en-US" smtClean="0"/>
              <a:t>26/9/14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CFDD8-7DB9-7B4E-8E7B-1717181AD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592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886E-7209-FD4F-BBBF-296F4CDA4FC7}" type="datetimeFigureOut">
              <a:rPr lang="en-US" smtClean="0"/>
              <a:t>26/9/14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CFDD8-7DB9-7B4E-8E7B-1717181AD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944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886E-7209-FD4F-BBBF-296F4CDA4FC7}" type="datetimeFigureOut">
              <a:rPr lang="en-US" smtClean="0"/>
              <a:t>26/9/14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CFDD8-7DB9-7B4E-8E7B-1717181AD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330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9886E-7209-FD4F-BBBF-296F4CDA4FC7}" type="datetimeFigureOut">
              <a:rPr lang="en-US" smtClean="0"/>
              <a:t>26/9/14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CFDD8-7DB9-7B4E-8E7B-1717181AD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342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Relationship Id="rId3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Relationship Id="rId3" Type="http://schemas.openxmlformats.org/officeDocument/2006/relationships/chart" Target="../charts/char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4" Type="http://schemas.openxmlformats.org/officeDocument/2006/relationships/chart" Target="../charts/chart7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Relationship Id="rId3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Relationship Id="rId3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4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4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Relationship Id="rId3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738" y="2730780"/>
            <a:ext cx="3594100" cy="1393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6202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521325" cy="1143000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TOTAL REVENUES </a:t>
            </a:r>
            <a:b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GENERATED</a:t>
            </a:r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BY OPERATORS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4" name="Group 51"/>
          <p:cNvGrpSpPr>
            <a:grpSpLocks/>
          </p:cNvGrpSpPr>
          <p:nvPr/>
        </p:nvGrpSpPr>
        <p:grpSpPr bwMode="auto">
          <a:xfrm>
            <a:off x="963614" y="2336800"/>
            <a:ext cx="5608182" cy="3108325"/>
            <a:chOff x="620" y="1472"/>
            <a:chExt cx="2717" cy="1958"/>
          </a:xfrm>
        </p:grpSpPr>
        <p:sp>
          <p:nvSpPr>
            <p:cNvPr id="5" name="Line 52"/>
            <p:cNvSpPr>
              <a:spLocks noChangeShapeType="1"/>
            </p:cNvSpPr>
            <p:nvPr/>
          </p:nvSpPr>
          <p:spPr bwMode="auto">
            <a:xfrm>
              <a:off x="620" y="3430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Line 53"/>
            <p:cNvSpPr>
              <a:spLocks noChangeShapeType="1"/>
            </p:cNvSpPr>
            <p:nvPr/>
          </p:nvSpPr>
          <p:spPr bwMode="auto">
            <a:xfrm>
              <a:off x="620" y="3212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Line 54"/>
            <p:cNvSpPr>
              <a:spLocks noChangeShapeType="1"/>
            </p:cNvSpPr>
            <p:nvPr/>
          </p:nvSpPr>
          <p:spPr bwMode="auto">
            <a:xfrm>
              <a:off x="620" y="2994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Line 55"/>
            <p:cNvSpPr>
              <a:spLocks noChangeShapeType="1"/>
            </p:cNvSpPr>
            <p:nvPr/>
          </p:nvSpPr>
          <p:spPr bwMode="auto">
            <a:xfrm>
              <a:off x="620" y="2777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Line 56"/>
            <p:cNvSpPr>
              <a:spLocks noChangeShapeType="1"/>
            </p:cNvSpPr>
            <p:nvPr/>
          </p:nvSpPr>
          <p:spPr bwMode="auto">
            <a:xfrm>
              <a:off x="620" y="2342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Line 57"/>
            <p:cNvSpPr>
              <a:spLocks noChangeShapeType="1"/>
            </p:cNvSpPr>
            <p:nvPr/>
          </p:nvSpPr>
          <p:spPr bwMode="auto">
            <a:xfrm>
              <a:off x="620" y="1472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Line 58"/>
            <p:cNvSpPr>
              <a:spLocks noChangeShapeType="1"/>
            </p:cNvSpPr>
            <p:nvPr/>
          </p:nvSpPr>
          <p:spPr bwMode="auto">
            <a:xfrm>
              <a:off x="620" y="1689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Line 59"/>
            <p:cNvSpPr>
              <a:spLocks noChangeShapeType="1"/>
            </p:cNvSpPr>
            <p:nvPr/>
          </p:nvSpPr>
          <p:spPr bwMode="auto">
            <a:xfrm>
              <a:off x="620" y="2559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Line 60"/>
            <p:cNvSpPr>
              <a:spLocks noChangeShapeType="1"/>
            </p:cNvSpPr>
            <p:nvPr/>
          </p:nvSpPr>
          <p:spPr bwMode="auto">
            <a:xfrm>
              <a:off x="620" y="1907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Line 61"/>
            <p:cNvSpPr>
              <a:spLocks noChangeShapeType="1"/>
            </p:cNvSpPr>
            <p:nvPr/>
          </p:nvSpPr>
          <p:spPr bwMode="auto">
            <a:xfrm>
              <a:off x="620" y="2124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5" name="AutoShape 64"/>
          <p:cNvSpPr>
            <a:spLocks noChangeArrowheads="1"/>
          </p:cNvSpPr>
          <p:nvPr/>
        </p:nvSpPr>
        <p:spPr bwMode="auto">
          <a:xfrm rot="10800000" flipH="1" flipV="1">
            <a:off x="1067291" y="5788026"/>
            <a:ext cx="2305186" cy="88106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C6D0DC"/>
              </a:gs>
              <a:gs pos="100000">
                <a:srgbClr val="C6D0DC">
                  <a:gamma/>
                  <a:shade val="66667"/>
                  <a:invGamma/>
                  <a:alpha val="2000"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18" name="AutoShape 67"/>
          <p:cNvSpPr>
            <a:spLocks noChangeArrowheads="1"/>
          </p:cNvSpPr>
          <p:nvPr/>
        </p:nvSpPr>
        <p:spPr bwMode="auto">
          <a:xfrm>
            <a:off x="1067291" y="3285549"/>
            <a:ext cx="2305186" cy="257391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lumMod val="65000"/>
                  <a:alpha val="80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27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contourW="12700" prstMaterial="legacyMatte">
            <a:bevelT w="13500" h="13500" prst="angle"/>
            <a:bevelB w="13500" h="13500" prst="angle"/>
            <a:extrusionClr>
              <a:schemeClr val="bg1">
                <a:lumMod val="65000"/>
              </a:schemeClr>
            </a:extrusionClr>
            <a:contourClr>
              <a:schemeClr val="tx1">
                <a:lumMod val="65000"/>
                <a:lumOff val="35000"/>
              </a:schemeClr>
            </a:contour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20" name="AutoShape 70"/>
          <p:cNvSpPr>
            <a:spLocks noChangeArrowheads="1"/>
          </p:cNvSpPr>
          <p:nvPr/>
        </p:nvSpPr>
        <p:spPr bwMode="auto">
          <a:xfrm rot="10800000" flipH="1" flipV="1">
            <a:off x="3831927" y="5765800"/>
            <a:ext cx="2295153" cy="89693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C6D0DC"/>
              </a:gs>
              <a:gs pos="100000">
                <a:srgbClr val="C6D0DC">
                  <a:gamma/>
                  <a:shade val="66667"/>
                  <a:invGamma/>
                  <a:alpha val="2000"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21" name="AutoShape 71"/>
          <p:cNvSpPr>
            <a:spLocks noChangeArrowheads="1"/>
          </p:cNvSpPr>
          <p:nvPr/>
        </p:nvSpPr>
        <p:spPr bwMode="auto">
          <a:xfrm>
            <a:off x="3821894" y="2768600"/>
            <a:ext cx="2295153" cy="30194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DD96F">
                  <a:alpha val="80000"/>
                </a:srgbClr>
              </a:gs>
              <a:gs pos="100000">
                <a:srgbClr val="15602D"/>
              </a:gs>
            </a:gsLst>
            <a:lin ang="27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3DD96F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155" y="563717"/>
            <a:ext cx="1481708" cy="574540"/>
          </a:xfrm>
          <a:prstGeom prst="rect">
            <a:avLst/>
          </a:prstGeom>
        </p:spPr>
      </p:pic>
      <p:sp>
        <p:nvSpPr>
          <p:cNvPr id="26" name="Rectangle 72"/>
          <p:cNvSpPr>
            <a:spLocks noChangeArrowheads="1"/>
          </p:cNvSpPr>
          <p:nvPr/>
        </p:nvSpPr>
        <p:spPr bwMode="auto">
          <a:xfrm>
            <a:off x="1877269" y="6000128"/>
            <a:ext cx="7745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000" b="1" dirty="0" smtClean="0"/>
              <a:t>201</a:t>
            </a:r>
            <a:r>
              <a:rPr lang="sr-Cyrl-CS" sz="2000" b="1" dirty="0" smtClean="0"/>
              <a:t>2</a:t>
            </a:r>
            <a:r>
              <a:rPr lang="en-US" sz="2000" b="1" dirty="0" smtClean="0"/>
              <a:t>.</a:t>
            </a:r>
            <a:endParaRPr lang="sr-Latn-CS" sz="2000" b="1" dirty="0"/>
          </a:p>
        </p:txBody>
      </p:sp>
      <p:sp>
        <p:nvSpPr>
          <p:cNvPr id="27" name="Rectangle 75"/>
          <p:cNvSpPr>
            <a:spLocks noChangeArrowheads="1"/>
          </p:cNvSpPr>
          <p:nvPr/>
        </p:nvSpPr>
        <p:spPr bwMode="auto">
          <a:xfrm>
            <a:off x="1672174" y="4310526"/>
            <a:ext cx="1142460" cy="58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3200" b="1" dirty="0" smtClean="0">
                <a:solidFill>
                  <a:schemeClr val="bg1"/>
                </a:solidFill>
              </a:rPr>
              <a:t>109m</a:t>
            </a:r>
            <a:endParaRPr lang="sr-Latn-CS" sz="3200" b="1" dirty="0">
              <a:solidFill>
                <a:schemeClr val="bg1"/>
              </a:solidFill>
            </a:endParaRPr>
          </a:p>
        </p:txBody>
      </p:sp>
      <p:sp>
        <p:nvSpPr>
          <p:cNvPr id="29" name="Rectangle 75"/>
          <p:cNvSpPr>
            <a:spLocks noChangeArrowheads="1"/>
          </p:cNvSpPr>
          <p:nvPr/>
        </p:nvSpPr>
        <p:spPr bwMode="auto">
          <a:xfrm>
            <a:off x="4426777" y="3768902"/>
            <a:ext cx="1142460" cy="58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3200" b="1" dirty="0" smtClean="0">
                <a:solidFill>
                  <a:schemeClr val="bg1"/>
                </a:solidFill>
              </a:rPr>
              <a:t>125m</a:t>
            </a:r>
            <a:endParaRPr lang="sr-Latn-CS" sz="3200" b="1" dirty="0">
              <a:solidFill>
                <a:schemeClr val="bg1"/>
              </a:solidFill>
            </a:endParaRPr>
          </a:p>
        </p:txBody>
      </p:sp>
      <p:sp>
        <p:nvSpPr>
          <p:cNvPr id="32" name="Rectangle 72"/>
          <p:cNvSpPr>
            <a:spLocks noChangeArrowheads="1"/>
          </p:cNvSpPr>
          <p:nvPr/>
        </p:nvSpPr>
        <p:spPr bwMode="auto">
          <a:xfrm>
            <a:off x="4678481" y="6000128"/>
            <a:ext cx="7745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000" b="1" dirty="0" smtClean="0"/>
              <a:t>201</a:t>
            </a:r>
            <a:r>
              <a:rPr lang="sr-Cyrl-CS" sz="2000" b="1" dirty="0"/>
              <a:t>3</a:t>
            </a:r>
            <a:r>
              <a:rPr lang="en-US" sz="2000" b="1" dirty="0" smtClean="0"/>
              <a:t>.</a:t>
            </a:r>
            <a:endParaRPr lang="sr-Latn-CS" sz="2000" b="1" dirty="0"/>
          </a:p>
        </p:txBody>
      </p:sp>
      <p:grpSp>
        <p:nvGrpSpPr>
          <p:cNvPr id="33" name="Group 38"/>
          <p:cNvGrpSpPr>
            <a:grpSpLocks/>
          </p:cNvGrpSpPr>
          <p:nvPr/>
        </p:nvGrpSpPr>
        <p:grpSpPr bwMode="auto">
          <a:xfrm>
            <a:off x="6753787" y="1865311"/>
            <a:ext cx="1905000" cy="968669"/>
            <a:chOff x="144" y="1004"/>
            <a:chExt cx="1296" cy="659"/>
          </a:xfrm>
        </p:grpSpPr>
        <p:pic>
          <p:nvPicPr>
            <p:cNvPr id="34" name="Picture 39" descr="DUGME 2 sivo tamnije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004"/>
              <a:ext cx="1296" cy="6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Rectangle 40"/>
            <p:cNvSpPr>
              <a:spLocks noChangeArrowheads="1"/>
            </p:cNvSpPr>
            <p:nvPr/>
          </p:nvSpPr>
          <p:spPr bwMode="auto">
            <a:xfrm>
              <a:off x="242" y="1094"/>
              <a:ext cx="1102" cy="4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3600" b="1" dirty="0" smtClean="0">
                  <a:solidFill>
                    <a:schemeClr val="bg1"/>
                  </a:solidFill>
                </a:rPr>
                <a:t>67 </a:t>
              </a:r>
              <a:r>
                <a:rPr lang="sr-Latn-CS" sz="3600" b="1" dirty="0" smtClean="0">
                  <a:solidFill>
                    <a:schemeClr val="bg1"/>
                  </a:solidFill>
                </a:rPr>
                <a:t>%</a:t>
              </a:r>
              <a:endParaRPr lang="sr-Latn-CS" sz="3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Group 38"/>
          <p:cNvGrpSpPr>
            <a:grpSpLocks/>
          </p:cNvGrpSpPr>
          <p:nvPr/>
        </p:nvGrpSpPr>
        <p:grpSpPr bwMode="auto">
          <a:xfrm>
            <a:off x="6753787" y="3392134"/>
            <a:ext cx="1905000" cy="968669"/>
            <a:chOff x="144" y="1004"/>
            <a:chExt cx="1296" cy="659"/>
          </a:xfrm>
        </p:grpSpPr>
        <p:pic>
          <p:nvPicPr>
            <p:cNvPr id="30" name="Picture 39" descr="DUGME 2 sivo tamnije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004"/>
              <a:ext cx="1296" cy="6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Rectangle 40"/>
            <p:cNvSpPr>
              <a:spLocks noChangeArrowheads="1"/>
            </p:cNvSpPr>
            <p:nvPr/>
          </p:nvSpPr>
          <p:spPr bwMode="auto">
            <a:xfrm>
              <a:off x="242" y="1094"/>
              <a:ext cx="1102" cy="4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3600" b="1" dirty="0" smtClean="0">
                  <a:solidFill>
                    <a:schemeClr val="bg1"/>
                  </a:solidFill>
                </a:rPr>
                <a:t>19 </a:t>
              </a:r>
              <a:r>
                <a:rPr lang="sr-Latn-CS" sz="3600" b="1" dirty="0" smtClean="0">
                  <a:solidFill>
                    <a:schemeClr val="bg1"/>
                  </a:solidFill>
                </a:rPr>
                <a:t>%</a:t>
              </a:r>
              <a:endParaRPr lang="sr-Latn-CS" sz="3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Group 38"/>
          <p:cNvGrpSpPr>
            <a:grpSpLocks/>
          </p:cNvGrpSpPr>
          <p:nvPr/>
        </p:nvGrpSpPr>
        <p:grpSpPr bwMode="auto">
          <a:xfrm>
            <a:off x="6753787" y="4862511"/>
            <a:ext cx="1905000" cy="968669"/>
            <a:chOff x="144" y="1004"/>
            <a:chExt cx="1296" cy="659"/>
          </a:xfrm>
        </p:grpSpPr>
        <p:pic>
          <p:nvPicPr>
            <p:cNvPr id="38" name="Picture 39" descr="DUGME 2 sivo tamnije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004"/>
              <a:ext cx="1296" cy="6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Rectangle 40"/>
            <p:cNvSpPr>
              <a:spLocks noChangeArrowheads="1"/>
            </p:cNvSpPr>
            <p:nvPr/>
          </p:nvSpPr>
          <p:spPr bwMode="auto">
            <a:xfrm>
              <a:off x="242" y="1094"/>
              <a:ext cx="1102" cy="4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3600" b="1" dirty="0" smtClean="0">
                  <a:solidFill>
                    <a:schemeClr val="bg1"/>
                  </a:solidFill>
                </a:rPr>
                <a:t>14 </a:t>
              </a:r>
              <a:r>
                <a:rPr lang="sr-Latn-CS" sz="3600" b="1" dirty="0" smtClean="0">
                  <a:solidFill>
                    <a:schemeClr val="bg1"/>
                  </a:solidFill>
                </a:rPr>
                <a:t>%</a:t>
              </a:r>
              <a:endParaRPr lang="sr-Latn-CS" sz="3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0" name="Rectangle 40"/>
          <p:cNvSpPr>
            <a:spLocks noChangeArrowheads="1"/>
          </p:cNvSpPr>
          <p:nvPr/>
        </p:nvSpPr>
        <p:spPr bwMode="auto">
          <a:xfrm>
            <a:off x="6909362" y="1554906"/>
            <a:ext cx="201374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000" b="1" dirty="0" smtClean="0"/>
              <a:t>CATV</a:t>
            </a:r>
            <a:endParaRPr lang="sr-Latn-CS" sz="2000" b="1" dirty="0"/>
          </a:p>
        </p:txBody>
      </p:sp>
      <p:sp>
        <p:nvSpPr>
          <p:cNvPr id="41" name="Rectangle 40"/>
          <p:cNvSpPr>
            <a:spLocks noChangeArrowheads="1"/>
          </p:cNvSpPr>
          <p:nvPr/>
        </p:nvSpPr>
        <p:spPr bwMode="auto">
          <a:xfrm>
            <a:off x="6909362" y="3062192"/>
            <a:ext cx="201374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000" b="1" dirty="0" smtClean="0"/>
              <a:t>PTV</a:t>
            </a:r>
            <a:endParaRPr lang="sr-Latn-CS" sz="2000" b="1" dirty="0"/>
          </a:p>
        </p:txBody>
      </p: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6909362" y="4507015"/>
            <a:ext cx="201374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000" b="1" dirty="0" smtClean="0"/>
              <a:t>DTH</a:t>
            </a:r>
            <a:endParaRPr lang="sr-Latn-CS" sz="2000" b="1" dirty="0"/>
          </a:p>
        </p:txBody>
      </p:sp>
    </p:spTree>
    <p:extLst>
      <p:ext uri="{BB962C8B-B14F-4D97-AF65-F5344CB8AC3E}">
        <p14:creationId xmlns:p14="http://schemas.microsoft.com/office/powerpoint/2010/main" val="23992599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20" grpId="0" animBg="1"/>
      <p:bldP spid="21" grpId="0" animBg="1"/>
      <p:bldP spid="26" grpId="0"/>
      <p:bldP spid="27" grpId="0"/>
      <p:bldP spid="29" grpId="0"/>
      <p:bldP spid="32" grpId="0"/>
      <p:bldP spid="40" grpId="0"/>
      <p:bldP spid="41" grpId="0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521325" cy="1143000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SERBIA</a:t>
            </a:r>
            <a:b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INTERNET</a:t>
            </a:r>
            <a:b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MARKET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155" y="563717"/>
            <a:ext cx="1481708" cy="57454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457200" y="1930407"/>
            <a:ext cx="3329739" cy="3108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7F7F7F"/>
                </a:solidFill>
              </a:rPr>
              <a:t>Number </a:t>
            </a:r>
            <a:r>
              <a:rPr lang="en-US" dirty="0">
                <a:solidFill>
                  <a:srgbClr val="7F7F7F"/>
                </a:solidFill>
              </a:rPr>
              <a:t>of broadband </a:t>
            </a:r>
            <a:endParaRPr lang="en-US" dirty="0" smtClean="0">
              <a:solidFill>
                <a:srgbClr val="7F7F7F"/>
              </a:solidFill>
            </a:endParaRPr>
          </a:p>
          <a:p>
            <a:r>
              <a:rPr lang="en-US" dirty="0">
                <a:solidFill>
                  <a:srgbClr val="7F7F7F"/>
                </a:solidFill>
              </a:rPr>
              <a:t>C</a:t>
            </a:r>
            <a:r>
              <a:rPr lang="en-US" dirty="0" smtClean="0">
                <a:solidFill>
                  <a:srgbClr val="7F7F7F"/>
                </a:solidFill>
              </a:rPr>
              <a:t>onnections:</a:t>
            </a:r>
          </a:p>
          <a:p>
            <a:r>
              <a:rPr lang="en-US" sz="4400" b="1" dirty="0" smtClean="0">
                <a:solidFill>
                  <a:srgbClr val="7F7F7F"/>
                </a:solidFill>
              </a:rPr>
              <a:t>1.4 million</a:t>
            </a:r>
          </a:p>
          <a:p>
            <a:endParaRPr lang="en-US" dirty="0" smtClean="0">
              <a:solidFill>
                <a:srgbClr val="7F7F7F"/>
              </a:solidFill>
            </a:endParaRPr>
          </a:p>
          <a:p>
            <a:endParaRPr lang="en-US" dirty="0">
              <a:solidFill>
                <a:srgbClr val="7F7F7F"/>
              </a:solidFill>
            </a:endParaRPr>
          </a:p>
          <a:p>
            <a:r>
              <a:rPr lang="en-US" dirty="0">
                <a:solidFill>
                  <a:srgbClr val="7F7F7F"/>
                </a:solidFill>
              </a:rPr>
              <a:t>the increase of revenues </a:t>
            </a:r>
            <a:endParaRPr lang="en-US" dirty="0" smtClean="0">
              <a:solidFill>
                <a:srgbClr val="7F7F7F"/>
              </a:solidFill>
            </a:endParaRPr>
          </a:p>
          <a:p>
            <a:r>
              <a:rPr lang="en-US" dirty="0" smtClean="0">
                <a:solidFill>
                  <a:srgbClr val="7F7F7F"/>
                </a:solidFill>
              </a:rPr>
              <a:t>in 2013 vs. 2012</a:t>
            </a:r>
            <a:endParaRPr lang="en-US" dirty="0">
              <a:solidFill>
                <a:srgbClr val="7F7F7F"/>
              </a:solidFill>
            </a:endParaRPr>
          </a:p>
          <a:p>
            <a:r>
              <a:rPr lang="en-US" sz="4400" b="1" dirty="0" smtClean="0">
                <a:solidFill>
                  <a:srgbClr val="7F7F7F"/>
                </a:solidFill>
              </a:rPr>
              <a:t>20%</a:t>
            </a: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3982444285"/>
              </p:ext>
            </p:extLst>
          </p:nvPr>
        </p:nvGraphicFramePr>
        <p:xfrm>
          <a:off x="3192680" y="3029091"/>
          <a:ext cx="6533925" cy="3828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ctangle 6"/>
          <p:cNvSpPr/>
          <p:nvPr/>
        </p:nvSpPr>
        <p:spPr>
          <a:xfrm>
            <a:off x="4180456" y="1930407"/>
            <a:ext cx="378256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7F7F7F"/>
                </a:solidFill>
              </a:rPr>
              <a:t>Share </a:t>
            </a:r>
            <a:r>
              <a:rPr lang="en-US" dirty="0">
                <a:solidFill>
                  <a:srgbClr val="7F7F7F"/>
                </a:solidFill>
              </a:rPr>
              <a:t>in the electronic communication market </a:t>
            </a:r>
            <a:r>
              <a:rPr lang="en-US" dirty="0" smtClean="0">
                <a:solidFill>
                  <a:srgbClr val="7F7F7F"/>
                </a:solidFill>
              </a:rPr>
              <a:t>:</a:t>
            </a:r>
          </a:p>
          <a:p>
            <a:r>
              <a:rPr lang="en-US" sz="4400" b="1" dirty="0" smtClean="0">
                <a:solidFill>
                  <a:srgbClr val="7F7F7F"/>
                </a:solidFill>
              </a:rPr>
              <a:t>14.5%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4008329" y="1930407"/>
            <a:ext cx="0" cy="201924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71068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Graphic spid="6" grpId="0">
        <p:bldAsOne/>
      </p:bldGraphic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521325" cy="1143000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HOUSEHOLDS WITH</a:t>
            </a:r>
            <a:b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INTERNET CONNECTION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155" y="563717"/>
            <a:ext cx="1481708" cy="574540"/>
          </a:xfrm>
          <a:prstGeom prst="rect">
            <a:avLst/>
          </a:prstGeom>
        </p:spPr>
      </p:pic>
      <p:graphicFrame>
        <p:nvGraphicFramePr>
          <p:cNvPr id="16" name="Chart 15"/>
          <p:cNvGraphicFramePr/>
          <p:nvPr>
            <p:extLst>
              <p:ext uri="{D42A27DB-BD31-4B8C-83A1-F6EECF244321}">
                <p14:modId xmlns:p14="http://schemas.microsoft.com/office/powerpoint/2010/main" val="2365727939"/>
              </p:ext>
            </p:extLst>
          </p:nvPr>
        </p:nvGraphicFramePr>
        <p:xfrm>
          <a:off x="37490" y="1479525"/>
          <a:ext cx="6842083" cy="41128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4" name="Chart 53"/>
          <p:cNvGraphicFramePr/>
          <p:nvPr>
            <p:extLst>
              <p:ext uri="{D42A27DB-BD31-4B8C-83A1-F6EECF244321}">
                <p14:modId xmlns:p14="http://schemas.microsoft.com/office/powerpoint/2010/main" val="2028069916"/>
              </p:ext>
            </p:extLst>
          </p:nvPr>
        </p:nvGraphicFramePr>
        <p:xfrm>
          <a:off x="4867427" y="4376935"/>
          <a:ext cx="4024291" cy="2400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5" name="Rectangle 72"/>
          <p:cNvSpPr>
            <a:spLocks noChangeArrowheads="1"/>
          </p:cNvSpPr>
          <p:nvPr/>
        </p:nvSpPr>
        <p:spPr bwMode="auto">
          <a:xfrm>
            <a:off x="6105002" y="1425040"/>
            <a:ext cx="7745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</a:rPr>
              <a:t>201</a:t>
            </a:r>
            <a:r>
              <a:rPr lang="sr-Cyrl-CS" sz="2000" b="1" dirty="0">
                <a:solidFill>
                  <a:schemeClr val="bg1">
                    <a:lumMod val="50000"/>
                  </a:schemeClr>
                </a:solidFill>
              </a:rPr>
              <a:t>3</a:t>
            </a:r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sr-Latn-CS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" name="Rectangle 40"/>
          <p:cNvSpPr>
            <a:spLocks noChangeArrowheads="1"/>
          </p:cNvSpPr>
          <p:nvPr/>
        </p:nvSpPr>
        <p:spPr bwMode="auto">
          <a:xfrm>
            <a:off x="5885309" y="1660048"/>
            <a:ext cx="201374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55.8 </a:t>
            </a:r>
            <a:r>
              <a:rPr lang="sr-Latn-CS" sz="4000" b="1" dirty="0" smtClean="0"/>
              <a:t>%</a:t>
            </a:r>
            <a:endParaRPr lang="sr-Latn-CS" sz="4000" b="1" dirty="0"/>
          </a:p>
        </p:txBody>
      </p:sp>
      <p:sp>
        <p:nvSpPr>
          <p:cNvPr id="60" name="Rectangle 72"/>
          <p:cNvSpPr>
            <a:spLocks noChangeArrowheads="1"/>
          </p:cNvSpPr>
          <p:nvPr/>
        </p:nvSpPr>
        <p:spPr bwMode="auto">
          <a:xfrm>
            <a:off x="7355847" y="3580453"/>
            <a:ext cx="65544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2012.</a:t>
            </a:r>
            <a:endParaRPr lang="sr-Latn-CS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" name="Rectangle 40"/>
          <p:cNvSpPr>
            <a:spLocks noChangeArrowheads="1"/>
          </p:cNvSpPr>
          <p:nvPr/>
        </p:nvSpPr>
        <p:spPr bwMode="auto">
          <a:xfrm>
            <a:off x="6835945" y="3792159"/>
            <a:ext cx="2013741" cy="58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/>
              <a:t>48 </a:t>
            </a:r>
            <a:r>
              <a:rPr lang="sr-Latn-CS" sz="3200" b="1" dirty="0" smtClean="0"/>
              <a:t>%</a:t>
            </a:r>
            <a:endParaRPr lang="sr-Latn-CS" sz="3200" b="1" dirty="0"/>
          </a:p>
        </p:txBody>
      </p:sp>
    </p:spTree>
    <p:extLst>
      <p:ext uri="{BB962C8B-B14F-4D97-AF65-F5344CB8AC3E}">
        <p14:creationId xmlns:p14="http://schemas.microsoft.com/office/powerpoint/2010/main" val="2676380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  <p:bldGraphic spid="54" grpId="0">
        <p:bldAsOne/>
      </p:bldGraphic>
      <p:bldP spid="55" grpId="0"/>
      <p:bldP spid="58" grpId="0"/>
      <p:bldP spid="60" grpId="0"/>
      <p:bldP spid="6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521325" cy="1143000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USERS PER TYPE OF</a:t>
            </a:r>
            <a:b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INTERNET CONNECTION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155" y="563717"/>
            <a:ext cx="1481708" cy="574540"/>
          </a:xfrm>
          <a:prstGeom prst="rect">
            <a:avLst/>
          </a:prstGeom>
        </p:spPr>
      </p:pic>
      <p:graphicFrame>
        <p:nvGraphicFramePr>
          <p:cNvPr id="16" name="Chart 15"/>
          <p:cNvGraphicFramePr/>
          <p:nvPr>
            <p:extLst>
              <p:ext uri="{D42A27DB-BD31-4B8C-83A1-F6EECF244321}">
                <p14:modId xmlns:p14="http://schemas.microsoft.com/office/powerpoint/2010/main" val="236815182"/>
              </p:ext>
            </p:extLst>
          </p:nvPr>
        </p:nvGraphicFramePr>
        <p:xfrm>
          <a:off x="609642" y="2213326"/>
          <a:ext cx="8270470" cy="49715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5" name="Rectangle 72"/>
          <p:cNvSpPr>
            <a:spLocks noChangeArrowheads="1"/>
          </p:cNvSpPr>
          <p:nvPr/>
        </p:nvSpPr>
        <p:spPr bwMode="auto">
          <a:xfrm>
            <a:off x="5293487" y="3930043"/>
            <a:ext cx="74426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000" b="1" dirty="0" smtClean="0">
                <a:solidFill>
                  <a:srgbClr val="FFFFFF"/>
                </a:solidFill>
              </a:rPr>
              <a:t>ADSL</a:t>
            </a:r>
            <a:endParaRPr lang="sr-Latn-CS" sz="2000" b="1" dirty="0">
              <a:solidFill>
                <a:srgbClr val="FFFFFF"/>
              </a:solidFill>
            </a:endParaRPr>
          </a:p>
        </p:txBody>
      </p:sp>
      <p:sp>
        <p:nvSpPr>
          <p:cNvPr id="58" name="Rectangle 40"/>
          <p:cNvSpPr>
            <a:spLocks noChangeArrowheads="1"/>
          </p:cNvSpPr>
          <p:nvPr/>
        </p:nvSpPr>
        <p:spPr bwMode="auto">
          <a:xfrm>
            <a:off x="4852406" y="4165051"/>
            <a:ext cx="201374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FFFF"/>
                </a:solidFill>
              </a:rPr>
              <a:t>51 </a:t>
            </a:r>
            <a:r>
              <a:rPr lang="sr-Latn-CS" sz="4000" b="1" dirty="0" smtClean="0">
                <a:solidFill>
                  <a:srgbClr val="FFFFFF"/>
                </a:solidFill>
              </a:rPr>
              <a:t>%</a:t>
            </a:r>
            <a:endParaRPr lang="sr-Latn-CS" sz="4000" b="1" dirty="0">
              <a:solidFill>
                <a:srgbClr val="FFFFFF"/>
              </a:solidFill>
            </a:endParaRPr>
          </a:p>
        </p:txBody>
      </p:sp>
      <p:sp>
        <p:nvSpPr>
          <p:cNvPr id="10" name="Rectangle 72"/>
          <p:cNvSpPr>
            <a:spLocks noChangeArrowheads="1"/>
          </p:cNvSpPr>
          <p:nvPr/>
        </p:nvSpPr>
        <p:spPr bwMode="auto">
          <a:xfrm>
            <a:off x="2200503" y="4198056"/>
            <a:ext cx="85316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000" b="1" dirty="0" smtClean="0">
                <a:solidFill>
                  <a:srgbClr val="FFFFFF"/>
                </a:solidFill>
              </a:rPr>
              <a:t>CABLE</a:t>
            </a:r>
            <a:endParaRPr lang="sr-Latn-CS" sz="2000" b="1" dirty="0">
              <a:solidFill>
                <a:srgbClr val="FFFFFF"/>
              </a:solidFill>
            </a:endParaRPr>
          </a:p>
        </p:txBody>
      </p:sp>
      <p:sp>
        <p:nvSpPr>
          <p:cNvPr id="11" name="Rectangle 40"/>
          <p:cNvSpPr>
            <a:spLocks noChangeArrowheads="1"/>
          </p:cNvSpPr>
          <p:nvPr/>
        </p:nvSpPr>
        <p:spPr bwMode="auto">
          <a:xfrm>
            <a:off x="1796646" y="4433064"/>
            <a:ext cx="201374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FFFF"/>
                </a:solidFill>
              </a:rPr>
              <a:t>33 </a:t>
            </a:r>
            <a:r>
              <a:rPr lang="sr-Latn-CS" sz="4000" b="1" dirty="0" smtClean="0">
                <a:solidFill>
                  <a:srgbClr val="FFFFFF"/>
                </a:solidFill>
              </a:rPr>
              <a:t>%</a:t>
            </a:r>
            <a:endParaRPr lang="sr-Latn-CS" sz="4000" b="1" dirty="0">
              <a:solidFill>
                <a:srgbClr val="FFFFFF"/>
              </a:solidFill>
            </a:endParaRPr>
          </a:p>
        </p:txBody>
      </p:sp>
      <p:grpSp>
        <p:nvGrpSpPr>
          <p:cNvPr id="12" name="Group 38"/>
          <p:cNvGrpSpPr>
            <a:grpSpLocks/>
          </p:cNvGrpSpPr>
          <p:nvPr/>
        </p:nvGrpSpPr>
        <p:grpSpPr bwMode="auto">
          <a:xfrm>
            <a:off x="1271617" y="1554906"/>
            <a:ext cx="1905000" cy="968669"/>
            <a:chOff x="144" y="1004"/>
            <a:chExt cx="1296" cy="659"/>
          </a:xfrm>
        </p:grpSpPr>
        <p:pic>
          <p:nvPicPr>
            <p:cNvPr id="13" name="Picture 39" descr="DUGME 2 sivo tamnije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004"/>
              <a:ext cx="1296" cy="6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angle 40"/>
            <p:cNvSpPr>
              <a:spLocks noChangeArrowheads="1"/>
            </p:cNvSpPr>
            <p:nvPr/>
          </p:nvSpPr>
          <p:spPr bwMode="auto">
            <a:xfrm>
              <a:off x="242" y="1094"/>
              <a:ext cx="1102" cy="4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3600" b="1" dirty="0" smtClean="0">
                  <a:solidFill>
                    <a:schemeClr val="bg1"/>
                  </a:solidFill>
                </a:rPr>
                <a:t>13.3 </a:t>
              </a:r>
              <a:r>
                <a:rPr lang="sr-Latn-CS" sz="3600" b="1" dirty="0" smtClean="0">
                  <a:solidFill>
                    <a:schemeClr val="bg1"/>
                  </a:solidFill>
                </a:rPr>
                <a:t>%</a:t>
              </a:r>
              <a:endParaRPr lang="sr-Latn-CS" sz="3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Rectangle 40"/>
          <p:cNvSpPr>
            <a:spLocks noChangeArrowheads="1"/>
          </p:cNvSpPr>
          <p:nvPr/>
        </p:nvSpPr>
        <p:spPr bwMode="auto">
          <a:xfrm>
            <a:off x="3199921" y="1813216"/>
            <a:ext cx="30899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000" b="1" dirty="0" smtClean="0"/>
              <a:t>CATV users growth in 2013.</a:t>
            </a:r>
            <a:endParaRPr lang="sr-Latn-CS" sz="2000" b="1" dirty="0"/>
          </a:p>
        </p:txBody>
      </p:sp>
      <p:sp>
        <p:nvSpPr>
          <p:cNvPr id="17" name="Rectangle 72"/>
          <p:cNvSpPr>
            <a:spLocks noChangeArrowheads="1"/>
          </p:cNvSpPr>
          <p:nvPr/>
        </p:nvSpPr>
        <p:spPr bwMode="auto">
          <a:xfrm>
            <a:off x="3383803" y="2533889"/>
            <a:ext cx="76555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1600" b="1" dirty="0" smtClean="0">
                <a:solidFill>
                  <a:srgbClr val="FFFFFF"/>
                </a:solidFill>
              </a:rPr>
              <a:t>OTHER</a:t>
            </a:r>
            <a:endParaRPr lang="sr-Latn-CS" sz="1600" b="1" dirty="0">
              <a:solidFill>
                <a:srgbClr val="FFFFFF"/>
              </a:solidFill>
            </a:endParaRPr>
          </a:p>
        </p:txBody>
      </p:sp>
      <p:sp>
        <p:nvSpPr>
          <p:cNvPr id="18" name="Rectangle 40"/>
          <p:cNvSpPr>
            <a:spLocks noChangeArrowheads="1"/>
          </p:cNvSpPr>
          <p:nvPr/>
        </p:nvSpPr>
        <p:spPr bwMode="auto">
          <a:xfrm>
            <a:off x="2876977" y="2711687"/>
            <a:ext cx="2013741" cy="58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FFFF"/>
                </a:solidFill>
              </a:rPr>
              <a:t>16 </a:t>
            </a:r>
            <a:r>
              <a:rPr lang="sr-Latn-CS" sz="3200" b="1" dirty="0" smtClean="0">
                <a:solidFill>
                  <a:srgbClr val="FFFFFF"/>
                </a:solidFill>
              </a:rPr>
              <a:t>%</a:t>
            </a:r>
            <a:endParaRPr lang="sr-Latn-CS" sz="32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0685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  <p:bldP spid="55" grpId="0"/>
      <p:bldP spid="58" grpId="0"/>
      <p:bldP spid="10" grpId="0"/>
      <p:bldP spid="11" grpId="0"/>
      <p:bldP spid="15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90621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155" y="563717"/>
            <a:ext cx="1481708" cy="574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4088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521325" cy="1143000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SERBIA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155" y="563717"/>
            <a:ext cx="1481708" cy="57454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457200" y="2303235"/>
            <a:ext cx="4572000" cy="28315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7F7F7F"/>
                </a:solidFill>
              </a:rPr>
              <a:t>Number of inhabitants: </a:t>
            </a:r>
            <a:endParaRPr lang="en-US" dirty="0" smtClean="0">
              <a:solidFill>
                <a:srgbClr val="7F7F7F"/>
              </a:solidFill>
            </a:endParaRPr>
          </a:p>
          <a:p>
            <a:r>
              <a:rPr lang="en-US" sz="4400" b="1" dirty="0" smtClean="0">
                <a:solidFill>
                  <a:srgbClr val="7F7F7F"/>
                </a:solidFill>
              </a:rPr>
              <a:t>7.2 million</a:t>
            </a:r>
          </a:p>
          <a:p>
            <a:endParaRPr lang="en-US" dirty="0" smtClean="0">
              <a:solidFill>
                <a:srgbClr val="7F7F7F"/>
              </a:solidFill>
            </a:endParaRPr>
          </a:p>
          <a:p>
            <a:endParaRPr lang="en-US" dirty="0">
              <a:solidFill>
                <a:srgbClr val="7F7F7F"/>
              </a:solidFill>
            </a:endParaRPr>
          </a:p>
          <a:p>
            <a:r>
              <a:rPr lang="en-US" dirty="0">
                <a:solidFill>
                  <a:srgbClr val="7F7F7F"/>
                </a:solidFill>
              </a:rPr>
              <a:t>GDP per capita: </a:t>
            </a:r>
            <a:endParaRPr lang="en-US" dirty="0" smtClean="0">
              <a:solidFill>
                <a:srgbClr val="7F7F7F"/>
              </a:solidFill>
            </a:endParaRPr>
          </a:p>
          <a:p>
            <a:r>
              <a:rPr lang="en-US" sz="4400" b="1" dirty="0" smtClean="0">
                <a:solidFill>
                  <a:srgbClr val="7F7F7F"/>
                </a:solidFill>
              </a:rPr>
              <a:t>4,168 </a:t>
            </a:r>
          </a:p>
          <a:p>
            <a:r>
              <a:rPr lang="en-US" sz="1400" dirty="0" smtClean="0">
                <a:solidFill>
                  <a:srgbClr val="7F7F7F"/>
                </a:solidFill>
              </a:rPr>
              <a:t>(</a:t>
            </a:r>
            <a:r>
              <a:rPr lang="en-US" sz="1400" dirty="0">
                <a:solidFill>
                  <a:srgbClr val="7F7F7F"/>
                </a:solidFill>
              </a:rPr>
              <a:t>in EUR, information of 2012)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9116" y="388100"/>
            <a:ext cx="4404500" cy="631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3413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521325" cy="1143000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TOTAL NUMBER OF MEDIA CONTENT DISTRIBUTION SUBSCRIBERS 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4" name="Group 51"/>
          <p:cNvGrpSpPr>
            <a:grpSpLocks/>
          </p:cNvGrpSpPr>
          <p:nvPr/>
        </p:nvGrpSpPr>
        <p:grpSpPr bwMode="auto">
          <a:xfrm>
            <a:off x="963613" y="2336800"/>
            <a:ext cx="7259637" cy="3108325"/>
            <a:chOff x="620" y="1472"/>
            <a:chExt cx="2717" cy="1958"/>
          </a:xfrm>
        </p:grpSpPr>
        <p:sp>
          <p:nvSpPr>
            <p:cNvPr id="5" name="Line 52"/>
            <p:cNvSpPr>
              <a:spLocks noChangeShapeType="1"/>
            </p:cNvSpPr>
            <p:nvPr/>
          </p:nvSpPr>
          <p:spPr bwMode="auto">
            <a:xfrm>
              <a:off x="620" y="3430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Line 53"/>
            <p:cNvSpPr>
              <a:spLocks noChangeShapeType="1"/>
            </p:cNvSpPr>
            <p:nvPr/>
          </p:nvSpPr>
          <p:spPr bwMode="auto">
            <a:xfrm>
              <a:off x="620" y="3212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Line 54"/>
            <p:cNvSpPr>
              <a:spLocks noChangeShapeType="1"/>
            </p:cNvSpPr>
            <p:nvPr/>
          </p:nvSpPr>
          <p:spPr bwMode="auto">
            <a:xfrm>
              <a:off x="620" y="2994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Line 55"/>
            <p:cNvSpPr>
              <a:spLocks noChangeShapeType="1"/>
            </p:cNvSpPr>
            <p:nvPr/>
          </p:nvSpPr>
          <p:spPr bwMode="auto">
            <a:xfrm>
              <a:off x="620" y="2777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Line 56"/>
            <p:cNvSpPr>
              <a:spLocks noChangeShapeType="1"/>
            </p:cNvSpPr>
            <p:nvPr/>
          </p:nvSpPr>
          <p:spPr bwMode="auto">
            <a:xfrm>
              <a:off x="620" y="2342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Line 57"/>
            <p:cNvSpPr>
              <a:spLocks noChangeShapeType="1"/>
            </p:cNvSpPr>
            <p:nvPr/>
          </p:nvSpPr>
          <p:spPr bwMode="auto">
            <a:xfrm>
              <a:off x="620" y="1472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Line 58"/>
            <p:cNvSpPr>
              <a:spLocks noChangeShapeType="1"/>
            </p:cNvSpPr>
            <p:nvPr/>
          </p:nvSpPr>
          <p:spPr bwMode="auto">
            <a:xfrm>
              <a:off x="620" y="1689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Line 59"/>
            <p:cNvSpPr>
              <a:spLocks noChangeShapeType="1"/>
            </p:cNvSpPr>
            <p:nvPr/>
          </p:nvSpPr>
          <p:spPr bwMode="auto">
            <a:xfrm>
              <a:off x="620" y="2559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Line 60"/>
            <p:cNvSpPr>
              <a:spLocks noChangeShapeType="1"/>
            </p:cNvSpPr>
            <p:nvPr/>
          </p:nvSpPr>
          <p:spPr bwMode="auto">
            <a:xfrm>
              <a:off x="620" y="1907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Line 61"/>
            <p:cNvSpPr>
              <a:spLocks noChangeShapeType="1"/>
            </p:cNvSpPr>
            <p:nvPr/>
          </p:nvSpPr>
          <p:spPr bwMode="auto">
            <a:xfrm>
              <a:off x="620" y="2124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5" name="AutoShape 64"/>
          <p:cNvSpPr>
            <a:spLocks noChangeArrowheads="1"/>
          </p:cNvSpPr>
          <p:nvPr/>
        </p:nvSpPr>
        <p:spPr bwMode="auto">
          <a:xfrm rot="10800000" flipH="1" flipV="1">
            <a:off x="1409906" y="5788026"/>
            <a:ext cx="2305186" cy="88106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C6D0DC"/>
              </a:gs>
              <a:gs pos="100000">
                <a:srgbClr val="C6D0DC">
                  <a:gamma/>
                  <a:shade val="66667"/>
                  <a:invGamma/>
                  <a:alpha val="2000"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18" name="AutoShape 67"/>
          <p:cNvSpPr>
            <a:spLocks noChangeArrowheads="1"/>
          </p:cNvSpPr>
          <p:nvPr/>
        </p:nvSpPr>
        <p:spPr bwMode="auto">
          <a:xfrm>
            <a:off x="1409906" y="3285549"/>
            <a:ext cx="2305186" cy="257391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0000">
                  <a:alpha val="80000"/>
                </a:srgbClr>
              </a:gs>
              <a:gs pos="100000">
                <a:srgbClr val="FF0000">
                  <a:gamma/>
                  <a:shade val="51373"/>
                  <a:invGamma/>
                </a:srgbClr>
              </a:gs>
            </a:gsLst>
            <a:lin ang="27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20" name="AutoShape 70"/>
          <p:cNvSpPr>
            <a:spLocks noChangeArrowheads="1"/>
          </p:cNvSpPr>
          <p:nvPr/>
        </p:nvSpPr>
        <p:spPr bwMode="auto">
          <a:xfrm rot="10800000" flipH="1" flipV="1">
            <a:off x="4600967" y="5765800"/>
            <a:ext cx="2295153" cy="89693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C6D0DC"/>
              </a:gs>
              <a:gs pos="100000">
                <a:srgbClr val="C6D0DC">
                  <a:gamma/>
                  <a:shade val="66667"/>
                  <a:invGamma/>
                  <a:alpha val="2000"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21" name="AutoShape 71"/>
          <p:cNvSpPr>
            <a:spLocks noChangeArrowheads="1"/>
          </p:cNvSpPr>
          <p:nvPr/>
        </p:nvSpPr>
        <p:spPr bwMode="auto">
          <a:xfrm>
            <a:off x="4590934" y="2768600"/>
            <a:ext cx="2295153" cy="30194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60000"/>
                  <a:lumOff val="40000"/>
                  <a:alpha val="80000"/>
                </a:schemeClr>
              </a:gs>
              <a:gs pos="100000">
                <a:srgbClr val="0080FF">
                  <a:gamma/>
                  <a:shade val="51373"/>
                  <a:invGamma/>
                </a:srgbClr>
              </a:gs>
            </a:gsLst>
            <a:lin ang="27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tx2">
                <a:lumMod val="60000"/>
                <a:lumOff val="40000"/>
              </a:schemeClr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1" name="Rectangle 68"/>
          <p:cNvSpPr>
            <a:spLocks noChangeArrowheads="1"/>
          </p:cNvSpPr>
          <p:nvPr/>
        </p:nvSpPr>
        <p:spPr bwMode="auto">
          <a:xfrm>
            <a:off x="393700" y="2013405"/>
            <a:ext cx="483576" cy="3578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ts val="2740"/>
              </a:lnSpc>
            </a:pPr>
            <a:r>
              <a:rPr lang="en-US" sz="1200" b="0" dirty="0" smtClean="0">
                <a:solidFill>
                  <a:srgbClr val="4C4C4C"/>
                </a:solidFill>
              </a:rPr>
              <a:t>2</a:t>
            </a:r>
            <a:r>
              <a:rPr lang="sr-Cyrl-CS" sz="1200" b="0" dirty="0" smtClean="0">
                <a:solidFill>
                  <a:srgbClr val="4C4C4C"/>
                </a:solidFill>
              </a:rPr>
              <a:t>м</a:t>
            </a:r>
            <a:endParaRPr lang="en-US" sz="1200" b="0" dirty="0">
              <a:solidFill>
                <a:srgbClr val="4C4C4C"/>
              </a:solidFill>
            </a:endParaRPr>
          </a:p>
          <a:p>
            <a:pPr>
              <a:lnSpc>
                <a:spcPts val="2740"/>
              </a:lnSpc>
            </a:pPr>
            <a:r>
              <a:rPr lang="en-US" sz="1200" b="0" dirty="0" smtClean="0">
                <a:solidFill>
                  <a:srgbClr val="4C4C4C"/>
                </a:solidFill>
              </a:rPr>
              <a:t>1.8</a:t>
            </a:r>
            <a:r>
              <a:rPr lang="sr-Cyrl-CS" sz="1200" b="0" dirty="0" smtClean="0">
                <a:solidFill>
                  <a:srgbClr val="4C4C4C"/>
                </a:solidFill>
              </a:rPr>
              <a:t>м</a:t>
            </a:r>
            <a:endParaRPr lang="en-US" sz="1200" b="0" dirty="0">
              <a:solidFill>
                <a:srgbClr val="4C4C4C"/>
              </a:solidFill>
            </a:endParaRPr>
          </a:p>
          <a:p>
            <a:pPr>
              <a:lnSpc>
                <a:spcPts val="2740"/>
              </a:lnSpc>
            </a:pPr>
            <a:r>
              <a:rPr lang="en-US" sz="1200" b="0" dirty="0" smtClean="0">
                <a:solidFill>
                  <a:srgbClr val="4C4C4C"/>
                </a:solidFill>
              </a:rPr>
              <a:t>1.6</a:t>
            </a:r>
            <a:r>
              <a:rPr lang="sr-Cyrl-CS" sz="1200" b="0" dirty="0" smtClean="0">
                <a:solidFill>
                  <a:srgbClr val="4C4C4C"/>
                </a:solidFill>
              </a:rPr>
              <a:t>м</a:t>
            </a:r>
            <a:endParaRPr lang="en-US" sz="1200" b="0" dirty="0">
              <a:solidFill>
                <a:srgbClr val="4C4C4C"/>
              </a:solidFill>
            </a:endParaRPr>
          </a:p>
          <a:p>
            <a:pPr>
              <a:lnSpc>
                <a:spcPts val="2740"/>
              </a:lnSpc>
            </a:pPr>
            <a:r>
              <a:rPr lang="en-US" sz="1200" b="0" dirty="0" smtClean="0">
                <a:solidFill>
                  <a:srgbClr val="4C4C4C"/>
                </a:solidFill>
              </a:rPr>
              <a:t>1.4</a:t>
            </a:r>
            <a:r>
              <a:rPr lang="sr-Cyrl-CS" sz="1200" b="0" dirty="0" smtClean="0">
                <a:solidFill>
                  <a:srgbClr val="4C4C4C"/>
                </a:solidFill>
              </a:rPr>
              <a:t>м</a:t>
            </a:r>
            <a:endParaRPr lang="en-US" sz="1200" b="0" dirty="0">
              <a:solidFill>
                <a:srgbClr val="4C4C4C"/>
              </a:solidFill>
            </a:endParaRPr>
          </a:p>
          <a:p>
            <a:pPr>
              <a:lnSpc>
                <a:spcPts val="2740"/>
              </a:lnSpc>
            </a:pPr>
            <a:r>
              <a:rPr lang="en-US" sz="1200" b="0" dirty="0" smtClean="0">
                <a:solidFill>
                  <a:srgbClr val="4C4C4C"/>
                </a:solidFill>
              </a:rPr>
              <a:t>1.2</a:t>
            </a:r>
            <a:r>
              <a:rPr lang="sr-Cyrl-CS" sz="1200" b="0" dirty="0" smtClean="0">
                <a:solidFill>
                  <a:srgbClr val="4C4C4C"/>
                </a:solidFill>
              </a:rPr>
              <a:t>м</a:t>
            </a:r>
            <a:endParaRPr lang="en-US" sz="1200" b="0" dirty="0">
              <a:solidFill>
                <a:srgbClr val="4C4C4C"/>
              </a:solidFill>
            </a:endParaRPr>
          </a:p>
          <a:p>
            <a:pPr>
              <a:lnSpc>
                <a:spcPts val="2740"/>
              </a:lnSpc>
            </a:pPr>
            <a:r>
              <a:rPr lang="en-US" sz="1200" b="0" dirty="0" smtClean="0">
                <a:solidFill>
                  <a:srgbClr val="4C4C4C"/>
                </a:solidFill>
              </a:rPr>
              <a:t>1.0</a:t>
            </a:r>
            <a:r>
              <a:rPr lang="sr-Cyrl-CS" sz="1200" b="0" dirty="0" smtClean="0">
                <a:solidFill>
                  <a:srgbClr val="4C4C4C"/>
                </a:solidFill>
              </a:rPr>
              <a:t>м</a:t>
            </a:r>
            <a:endParaRPr lang="en-US" sz="1200" b="0" dirty="0">
              <a:solidFill>
                <a:srgbClr val="4C4C4C"/>
              </a:solidFill>
            </a:endParaRPr>
          </a:p>
          <a:p>
            <a:pPr>
              <a:lnSpc>
                <a:spcPts val="2740"/>
              </a:lnSpc>
            </a:pPr>
            <a:r>
              <a:rPr lang="sr-Cyrl-CS" sz="1200" dirty="0" smtClean="0">
                <a:solidFill>
                  <a:srgbClr val="4C4C4C"/>
                </a:solidFill>
              </a:rPr>
              <a:t>0.8м</a:t>
            </a:r>
            <a:endParaRPr lang="en-US" sz="1200" b="0" dirty="0">
              <a:solidFill>
                <a:srgbClr val="4C4C4C"/>
              </a:solidFill>
            </a:endParaRPr>
          </a:p>
          <a:p>
            <a:pPr>
              <a:lnSpc>
                <a:spcPts val="2740"/>
              </a:lnSpc>
            </a:pPr>
            <a:r>
              <a:rPr lang="sr-Cyrl-CS" sz="1200" dirty="0" smtClean="0">
                <a:solidFill>
                  <a:srgbClr val="4C4C4C"/>
                </a:solidFill>
              </a:rPr>
              <a:t>0.6м</a:t>
            </a:r>
            <a:endParaRPr lang="en-US" sz="1200" b="0" dirty="0">
              <a:solidFill>
                <a:srgbClr val="4C4C4C"/>
              </a:solidFill>
            </a:endParaRPr>
          </a:p>
          <a:p>
            <a:pPr>
              <a:lnSpc>
                <a:spcPts val="2740"/>
              </a:lnSpc>
            </a:pPr>
            <a:r>
              <a:rPr lang="sr-Cyrl-CS" sz="1200" dirty="0" smtClean="0">
                <a:solidFill>
                  <a:srgbClr val="4C4C4C"/>
                </a:solidFill>
              </a:rPr>
              <a:t>0.4м</a:t>
            </a:r>
            <a:endParaRPr lang="en-US" sz="1200" b="0" dirty="0">
              <a:solidFill>
                <a:srgbClr val="4C4C4C"/>
              </a:solidFill>
            </a:endParaRPr>
          </a:p>
          <a:p>
            <a:pPr>
              <a:lnSpc>
                <a:spcPts val="2740"/>
              </a:lnSpc>
            </a:pPr>
            <a:r>
              <a:rPr lang="sr-Cyrl-CS" sz="1200" b="0" dirty="0" smtClean="0">
                <a:solidFill>
                  <a:srgbClr val="4C4C4C"/>
                </a:solidFill>
              </a:rPr>
              <a:t>0.2м</a:t>
            </a:r>
            <a:endParaRPr lang="sr-Latn-CS" sz="1200" b="0" dirty="0">
              <a:solidFill>
                <a:srgbClr val="4C4C4C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155" y="563717"/>
            <a:ext cx="1481708" cy="574540"/>
          </a:xfrm>
          <a:prstGeom prst="rect">
            <a:avLst/>
          </a:prstGeom>
        </p:spPr>
      </p:pic>
      <p:sp>
        <p:nvSpPr>
          <p:cNvPr id="26" name="Rectangle 72"/>
          <p:cNvSpPr>
            <a:spLocks noChangeArrowheads="1"/>
          </p:cNvSpPr>
          <p:nvPr/>
        </p:nvSpPr>
        <p:spPr bwMode="auto">
          <a:xfrm>
            <a:off x="2219884" y="6000128"/>
            <a:ext cx="7745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000" b="1" dirty="0" smtClean="0"/>
              <a:t>201</a:t>
            </a:r>
            <a:r>
              <a:rPr lang="sr-Cyrl-CS" sz="2000" b="1" dirty="0" smtClean="0"/>
              <a:t>2</a:t>
            </a:r>
            <a:r>
              <a:rPr lang="en-US" sz="2000" b="1" dirty="0" smtClean="0"/>
              <a:t>.</a:t>
            </a:r>
            <a:endParaRPr lang="sr-Latn-CS" sz="2000" b="1" dirty="0"/>
          </a:p>
        </p:txBody>
      </p:sp>
      <p:sp>
        <p:nvSpPr>
          <p:cNvPr id="27" name="Rectangle 75"/>
          <p:cNvSpPr>
            <a:spLocks noChangeArrowheads="1"/>
          </p:cNvSpPr>
          <p:nvPr/>
        </p:nvSpPr>
        <p:spPr bwMode="auto">
          <a:xfrm>
            <a:off x="2014789" y="4310526"/>
            <a:ext cx="1240043" cy="58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3200" b="1" dirty="0" smtClean="0">
                <a:solidFill>
                  <a:schemeClr val="bg1"/>
                </a:solidFill>
              </a:rPr>
              <a:t>1.</a:t>
            </a:r>
            <a:r>
              <a:rPr lang="sr-Cyrl-CS" sz="3200" b="1" dirty="0" smtClean="0">
                <a:solidFill>
                  <a:schemeClr val="bg1"/>
                </a:solidFill>
              </a:rPr>
              <a:t>44</a:t>
            </a:r>
            <a:r>
              <a:rPr lang="en-US" sz="3200" b="1" dirty="0" smtClean="0">
                <a:solidFill>
                  <a:schemeClr val="bg1"/>
                </a:solidFill>
              </a:rPr>
              <a:t>m</a:t>
            </a:r>
            <a:endParaRPr lang="sr-Latn-CS" sz="3200" b="1" dirty="0">
              <a:solidFill>
                <a:schemeClr val="bg1"/>
              </a:solidFill>
            </a:endParaRPr>
          </a:p>
        </p:txBody>
      </p:sp>
      <p:sp>
        <p:nvSpPr>
          <p:cNvPr id="29" name="Rectangle 75"/>
          <p:cNvSpPr>
            <a:spLocks noChangeArrowheads="1"/>
          </p:cNvSpPr>
          <p:nvPr/>
        </p:nvSpPr>
        <p:spPr bwMode="auto">
          <a:xfrm>
            <a:off x="5195817" y="3768902"/>
            <a:ext cx="1240043" cy="58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3200" b="1" dirty="0" smtClean="0">
                <a:solidFill>
                  <a:schemeClr val="bg1"/>
                </a:solidFill>
              </a:rPr>
              <a:t>1.55m</a:t>
            </a:r>
            <a:endParaRPr lang="sr-Latn-CS" sz="3200" b="1" dirty="0">
              <a:solidFill>
                <a:schemeClr val="bg1"/>
              </a:solidFill>
            </a:endParaRPr>
          </a:p>
        </p:txBody>
      </p:sp>
      <p:sp>
        <p:nvSpPr>
          <p:cNvPr id="32" name="Rectangle 72"/>
          <p:cNvSpPr>
            <a:spLocks noChangeArrowheads="1"/>
          </p:cNvSpPr>
          <p:nvPr/>
        </p:nvSpPr>
        <p:spPr bwMode="auto">
          <a:xfrm>
            <a:off x="5447521" y="6000128"/>
            <a:ext cx="7745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000" b="1" dirty="0" smtClean="0"/>
              <a:t>201</a:t>
            </a:r>
            <a:r>
              <a:rPr lang="sr-Cyrl-CS" sz="2000" b="1" dirty="0"/>
              <a:t>3</a:t>
            </a:r>
            <a:r>
              <a:rPr lang="en-US" sz="2000" b="1" dirty="0" smtClean="0"/>
              <a:t>.</a:t>
            </a:r>
            <a:endParaRPr lang="sr-Latn-CS" sz="2000" b="1" dirty="0"/>
          </a:p>
        </p:txBody>
      </p:sp>
      <p:grpSp>
        <p:nvGrpSpPr>
          <p:cNvPr id="33" name="Group 38"/>
          <p:cNvGrpSpPr>
            <a:grpSpLocks/>
          </p:cNvGrpSpPr>
          <p:nvPr/>
        </p:nvGrpSpPr>
        <p:grpSpPr bwMode="auto">
          <a:xfrm>
            <a:off x="6753787" y="1531826"/>
            <a:ext cx="2057400" cy="1046163"/>
            <a:chOff x="144" y="1004"/>
            <a:chExt cx="1296" cy="659"/>
          </a:xfrm>
        </p:grpSpPr>
        <p:pic>
          <p:nvPicPr>
            <p:cNvPr id="34" name="Picture 39" descr="DUGME 2 sivo tamnije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004"/>
              <a:ext cx="1296" cy="6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Rectangle 40"/>
            <p:cNvSpPr>
              <a:spLocks noChangeArrowheads="1"/>
            </p:cNvSpPr>
            <p:nvPr/>
          </p:nvSpPr>
          <p:spPr bwMode="auto">
            <a:xfrm>
              <a:off x="242" y="1094"/>
              <a:ext cx="1102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sr-Cyrl-CS" sz="4000" b="1" dirty="0" smtClean="0">
                  <a:solidFill>
                    <a:schemeClr val="bg1"/>
                  </a:solidFill>
                </a:rPr>
                <a:t>7.6</a:t>
              </a:r>
              <a:r>
                <a:rPr lang="en-US" sz="4000" b="1" dirty="0" smtClean="0">
                  <a:solidFill>
                    <a:schemeClr val="bg1"/>
                  </a:solidFill>
                </a:rPr>
                <a:t> </a:t>
              </a:r>
              <a:r>
                <a:rPr lang="sr-Latn-CS" sz="4000" b="1" dirty="0" smtClean="0">
                  <a:solidFill>
                    <a:schemeClr val="bg1"/>
                  </a:solidFill>
                </a:rPr>
                <a:t>%</a:t>
              </a:r>
              <a:endParaRPr lang="sr-Latn-CS" sz="4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10809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20" grpId="0" animBg="1"/>
      <p:bldP spid="21" grpId="0" animBg="1"/>
      <p:bldP spid="26" grpId="0"/>
      <p:bldP spid="27" grpId="0"/>
      <p:bldP spid="29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521325" cy="1143000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CATV SUBSCRIBERS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4" name="Group 51"/>
          <p:cNvGrpSpPr>
            <a:grpSpLocks/>
          </p:cNvGrpSpPr>
          <p:nvPr/>
        </p:nvGrpSpPr>
        <p:grpSpPr bwMode="auto">
          <a:xfrm>
            <a:off x="963613" y="2336800"/>
            <a:ext cx="7259637" cy="3108325"/>
            <a:chOff x="620" y="1472"/>
            <a:chExt cx="2717" cy="1958"/>
          </a:xfrm>
        </p:grpSpPr>
        <p:sp>
          <p:nvSpPr>
            <p:cNvPr id="5" name="Line 52"/>
            <p:cNvSpPr>
              <a:spLocks noChangeShapeType="1"/>
            </p:cNvSpPr>
            <p:nvPr/>
          </p:nvSpPr>
          <p:spPr bwMode="auto">
            <a:xfrm>
              <a:off x="620" y="3430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Line 53"/>
            <p:cNvSpPr>
              <a:spLocks noChangeShapeType="1"/>
            </p:cNvSpPr>
            <p:nvPr/>
          </p:nvSpPr>
          <p:spPr bwMode="auto">
            <a:xfrm>
              <a:off x="620" y="3212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Line 54"/>
            <p:cNvSpPr>
              <a:spLocks noChangeShapeType="1"/>
            </p:cNvSpPr>
            <p:nvPr/>
          </p:nvSpPr>
          <p:spPr bwMode="auto">
            <a:xfrm>
              <a:off x="620" y="2994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Line 55"/>
            <p:cNvSpPr>
              <a:spLocks noChangeShapeType="1"/>
            </p:cNvSpPr>
            <p:nvPr/>
          </p:nvSpPr>
          <p:spPr bwMode="auto">
            <a:xfrm>
              <a:off x="620" y="2777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Line 56"/>
            <p:cNvSpPr>
              <a:spLocks noChangeShapeType="1"/>
            </p:cNvSpPr>
            <p:nvPr/>
          </p:nvSpPr>
          <p:spPr bwMode="auto">
            <a:xfrm>
              <a:off x="620" y="2342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Line 57"/>
            <p:cNvSpPr>
              <a:spLocks noChangeShapeType="1"/>
            </p:cNvSpPr>
            <p:nvPr/>
          </p:nvSpPr>
          <p:spPr bwMode="auto">
            <a:xfrm>
              <a:off x="620" y="1472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Line 58"/>
            <p:cNvSpPr>
              <a:spLocks noChangeShapeType="1"/>
            </p:cNvSpPr>
            <p:nvPr/>
          </p:nvSpPr>
          <p:spPr bwMode="auto">
            <a:xfrm>
              <a:off x="620" y="1689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Line 59"/>
            <p:cNvSpPr>
              <a:spLocks noChangeShapeType="1"/>
            </p:cNvSpPr>
            <p:nvPr/>
          </p:nvSpPr>
          <p:spPr bwMode="auto">
            <a:xfrm>
              <a:off x="620" y="2559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Line 60"/>
            <p:cNvSpPr>
              <a:spLocks noChangeShapeType="1"/>
            </p:cNvSpPr>
            <p:nvPr/>
          </p:nvSpPr>
          <p:spPr bwMode="auto">
            <a:xfrm>
              <a:off x="620" y="1907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Line 61"/>
            <p:cNvSpPr>
              <a:spLocks noChangeShapeType="1"/>
            </p:cNvSpPr>
            <p:nvPr/>
          </p:nvSpPr>
          <p:spPr bwMode="auto">
            <a:xfrm>
              <a:off x="620" y="2124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5" name="AutoShape 64"/>
          <p:cNvSpPr>
            <a:spLocks noChangeArrowheads="1"/>
          </p:cNvSpPr>
          <p:nvPr/>
        </p:nvSpPr>
        <p:spPr bwMode="auto">
          <a:xfrm rot="10800000" flipH="1" flipV="1">
            <a:off x="1083650" y="5788026"/>
            <a:ext cx="931140" cy="88106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C6D0DC"/>
              </a:gs>
              <a:gs pos="100000">
                <a:srgbClr val="C6D0DC">
                  <a:gamma/>
                  <a:shade val="66667"/>
                  <a:invGamma/>
                  <a:alpha val="2000"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18" name="AutoShape 67"/>
          <p:cNvSpPr>
            <a:spLocks noChangeArrowheads="1"/>
          </p:cNvSpPr>
          <p:nvPr/>
        </p:nvSpPr>
        <p:spPr bwMode="auto">
          <a:xfrm>
            <a:off x="1083650" y="4230567"/>
            <a:ext cx="931140" cy="162889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lumMod val="65000"/>
                  <a:alpha val="80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27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bg1">
                <a:lumMod val="65000"/>
              </a:schemeClr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20" name="AutoShape 70"/>
          <p:cNvSpPr>
            <a:spLocks noChangeArrowheads="1"/>
          </p:cNvSpPr>
          <p:nvPr/>
        </p:nvSpPr>
        <p:spPr bwMode="auto">
          <a:xfrm rot="10800000" flipH="1" flipV="1">
            <a:off x="7186320" y="5765800"/>
            <a:ext cx="924448" cy="89693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C6D0DC"/>
              </a:gs>
              <a:gs pos="100000">
                <a:srgbClr val="C6D0DC">
                  <a:gamma/>
                  <a:shade val="66667"/>
                  <a:invGamma/>
                  <a:alpha val="2000"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21" name="AutoShape 71"/>
          <p:cNvSpPr>
            <a:spLocks noChangeArrowheads="1"/>
          </p:cNvSpPr>
          <p:nvPr/>
        </p:nvSpPr>
        <p:spPr bwMode="auto">
          <a:xfrm>
            <a:off x="7176287" y="2768600"/>
            <a:ext cx="924448" cy="30194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60000"/>
                  <a:lumOff val="40000"/>
                  <a:alpha val="80000"/>
                </a:schemeClr>
              </a:gs>
              <a:gs pos="100000">
                <a:srgbClr val="0080FF">
                  <a:gamma/>
                  <a:shade val="51373"/>
                  <a:invGamma/>
                </a:srgbClr>
              </a:gs>
            </a:gsLst>
            <a:lin ang="27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tx2">
                <a:lumMod val="60000"/>
                <a:lumOff val="40000"/>
              </a:schemeClr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1" name="Rectangle 68"/>
          <p:cNvSpPr>
            <a:spLocks noChangeArrowheads="1"/>
          </p:cNvSpPr>
          <p:nvPr/>
        </p:nvSpPr>
        <p:spPr bwMode="auto">
          <a:xfrm>
            <a:off x="393700" y="2013405"/>
            <a:ext cx="483576" cy="3578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ts val="2740"/>
              </a:lnSpc>
            </a:pPr>
            <a:r>
              <a:rPr lang="en-US" sz="1200" b="0" dirty="0" smtClean="0">
                <a:solidFill>
                  <a:srgbClr val="4C4C4C"/>
                </a:solidFill>
              </a:rPr>
              <a:t>2</a:t>
            </a:r>
            <a:r>
              <a:rPr lang="sr-Cyrl-CS" sz="1200" b="0" dirty="0" smtClean="0">
                <a:solidFill>
                  <a:srgbClr val="4C4C4C"/>
                </a:solidFill>
              </a:rPr>
              <a:t>м</a:t>
            </a:r>
            <a:endParaRPr lang="en-US" sz="1200" b="0" dirty="0">
              <a:solidFill>
                <a:srgbClr val="4C4C4C"/>
              </a:solidFill>
            </a:endParaRPr>
          </a:p>
          <a:p>
            <a:pPr>
              <a:lnSpc>
                <a:spcPts val="2740"/>
              </a:lnSpc>
            </a:pPr>
            <a:r>
              <a:rPr lang="en-US" sz="1200" b="0" dirty="0" smtClean="0">
                <a:solidFill>
                  <a:srgbClr val="4C4C4C"/>
                </a:solidFill>
              </a:rPr>
              <a:t>1.8</a:t>
            </a:r>
            <a:r>
              <a:rPr lang="sr-Cyrl-CS" sz="1200" b="0" dirty="0" smtClean="0">
                <a:solidFill>
                  <a:srgbClr val="4C4C4C"/>
                </a:solidFill>
              </a:rPr>
              <a:t>м</a:t>
            </a:r>
            <a:endParaRPr lang="en-US" sz="1200" b="0" dirty="0">
              <a:solidFill>
                <a:srgbClr val="4C4C4C"/>
              </a:solidFill>
            </a:endParaRPr>
          </a:p>
          <a:p>
            <a:pPr>
              <a:lnSpc>
                <a:spcPts val="2740"/>
              </a:lnSpc>
            </a:pPr>
            <a:r>
              <a:rPr lang="en-US" sz="1200" b="0" dirty="0" smtClean="0">
                <a:solidFill>
                  <a:srgbClr val="4C4C4C"/>
                </a:solidFill>
              </a:rPr>
              <a:t>1.6</a:t>
            </a:r>
            <a:r>
              <a:rPr lang="sr-Cyrl-CS" sz="1200" b="0" dirty="0" smtClean="0">
                <a:solidFill>
                  <a:srgbClr val="4C4C4C"/>
                </a:solidFill>
              </a:rPr>
              <a:t>м</a:t>
            </a:r>
            <a:endParaRPr lang="en-US" sz="1200" b="0" dirty="0">
              <a:solidFill>
                <a:srgbClr val="4C4C4C"/>
              </a:solidFill>
            </a:endParaRPr>
          </a:p>
          <a:p>
            <a:pPr>
              <a:lnSpc>
                <a:spcPts val="2740"/>
              </a:lnSpc>
            </a:pPr>
            <a:r>
              <a:rPr lang="en-US" sz="1200" b="0" dirty="0" smtClean="0">
                <a:solidFill>
                  <a:srgbClr val="4C4C4C"/>
                </a:solidFill>
              </a:rPr>
              <a:t>1.4</a:t>
            </a:r>
            <a:r>
              <a:rPr lang="sr-Cyrl-CS" sz="1200" b="0" dirty="0" smtClean="0">
                <a:solidFill>
                  <a:srgbClr val="4C4C4C"/>
                </a:solidFill>
              </a:rPr>
              <a:t>м</a:t>
            </a:r>
            <a:endParaRPr lang="en-US" sz="1200" b="0" dirty="0">
              <a:solidFill>
                <a:srgbClr val="4C4C4C"/>
              </a:solidFill>
            </a:endParaRPr>
          </a:p>
          <a:p>
            <a:pPr>
              <a:lnSpc>
                <a:spcPts val="2740"/>
              </a:lnSpc>
            </a:pPr>
            <a:r>
              <a:rPr lang="en-US" sz="1200" b="0" dirty="0" smtClean="0">
                <a:solidFill>
                  <a:srgbClr val="4C4C4C"/>
                </a:solidFill>
              </a:rPr>
              <a:t>1.2</a:t>
            </a:r>
            <a:r>
              <a:rPr lang="sr-Cyrl-CS" sz="1200" b="0" dirty="0" smtClean="0">
                <a:solidFill>
                  <a:srgbClr val="4C4C4C"/>
                </a:solidFill>
              </a:rPr>
              <a:t>м</a:t>
            </a:r>
            <a:endParaRPr lang="en-US" sz="1200" b="0" dirty="0">
              <a:solidFill>
                <a:srgbClr val="4C4C4C"/>
              </a:solidFill>
            </a:endParaRPr>
          </a:p>
          <a:p>
            <a:pPr>
              <a:lnSpc>
                <a:spcPts val="2740"/>
              </a:lnSpc>
            </a:pPr>
            <a:r>
              <a:rPr lang="en-US" sz="1200" b="0" dirty="0" smtClean="0">
                <a:solidFill>
                  <a:srgbClr val="4C4C4C"/>
                </a:solidFill>
              </a:rPr>
              <a:t>1.0</a:t>
            </a:r>
            <a:r>
              <a:rPr lang="sr-Cyrl-CS" sz="1200" b="0" dirty="0" smtClean="0">
                <a:solidFill>
                  <a:srgbClr val="4C4C4C"/>
                </a:solidFill>
              </a:rPr>
              <a:t>м</a:t>
            </a:r>
            <a:endParaRPr lang="en-US" sz="1200" b="0" dirty="0">
              <a:solidFill>
                <a:srgbClr val="4C4C4C"/>
              </a:solidFill>
            </a:endParaRPr>
          </a:p>
          <a:p>
            <a:pPr>
              <a:lnSpc>
                <a:spcPts val="2740"/>
              </a:lnSpc>
            </a:pPr>
            <a:r>
              <a:rPr lang="sr-Cyrl-CS" sz="1200" dirty="0" smtClean="0">
                <a:solidFill>
                  <a:srgbClr val="4C4C4C"/>
                </a:solidFill>
              </a:rPr>
              <a:t>0.8м</a:t>
            </a:r>
            <a:endParaRPr lang="en-US" sz="1200" b="0" dirty="0">
              <a:solidFill>
                <a:srgbClr val="4C4C4C"/>
              </a:solidFill>
            </a:endParaRPr>
          </a:p>
          <a:p>
            <a:pPr>
              <a:lnSpc>
                <a:spcPts val="2740"/>
              </a:lnSpc>
            </a:pPr>
            <a:r>
              <a:rPr lang="sr-Cyrl-CS" sz="1200" dirty="0" smtClean="0">
                <a:solidFill>
                  <a:srgbClr val="4C4C4C"/>
                </a:solidFill>
              </a:rPr>
              <a:t>0.6м</a:t>
            </a:r>
            <a:endParaRPr lang="en-US" sz="1200" b="0" dirty="0">
              <a:solidFill>
                <a:srgbClr val="4C4C4C"/>
              </a:solidFill>
            </a:endParaRPr>
          </a:p>
          <a:p>
            <a:pPr>
              <a:lnSpc>
                <a:spcPts val="2740"/>
              </a:lnSpc>
            </a:pPr>
            <a:r>
              <a:rPr lang="sr-Cyrl-CS" sz="1200" dirty="0" smtClean="0">
                <a:solidFill>
                  <a:srgbClr val="4C4C4C"/>
                </a:solidFill>
              </a:rPr>
              <a:t>0.4м</a:t>
            </a:r>
            <a:endParaRPr lang="en-US" sz="1200" b="0" dirty="0">
              <a:solidFill>
                <a:srgbClr val="4C4C4C"/>
              </a:solidFill>
            </a:endParaRPr>
          </a:p>
          <a:p>
            <a:pPr>
              <a:lnSpc>
                <a:spcPts val="2740"/>
              </a:lnSpc>
            </a:pPr>
            <a:r>
              <a:rPr lang="sr-Cyrl-CS" sz="1200" b="0" dirty="0" smtClean="0">
                <a:solidFill>
                  <a:srgbClr val="4C4C4C"/>
                </a:solidFill>
              </a:rPr>
              <a:t>0.2м</a:t>
            </a:r>
            <a:endParaRPr lang="sr-Latn-CS" sz="1200" b="0" dirty="0">
              <a:solidFill>
                <a:srgbClr val="4C4C4C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155" y="563717"/>
            <a:ext cx="1481708" cy="574540"/>
          </a:xfrm>
          <a:prstGeom prst="rect">
            <a:avLst/>
          </a:prstGeom>
        </p:spPr>
      </p:pic>
      <p:sp>
        <p:nvSpPr>
          <p:cNvPr id="26" name="Rectangle 72"/>
          <p:cNvSpPr>
            <a:spLocks noChangeArrowheads="1"/>
          </p:cNvSpPr>
          <p:nvPr/>
        </p:nvSpPr>
        <p:spPr bwMode="auto">
          <a:xfrm>
            <a:off x="1200170" y="6000128"/>
            <a:ext cx="7745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000" b="1" dirty="0" smtClean="0"/>
              <a:t>2008.</a:t>
            </a:r>
            <a:endParaRPr lang="sr-Latn-CS" sz="2000" b="1" dirty="0"/>
          </a:p>
        </p:txBody>
      </p:sp>
      <p:sp>
        <p:nvSpPr>
          <p:cNvPr id="27" name="Rectangle 75"/>
          <p:cNvSpPr>
            <a:spLocks noChangeArrowheads="1"/>
          </p:cNvSpPr>
          <p:nvPr/>
        </p:nvSpPr>
        <p:spPr bwMode="auto">
          <a:xfrm>
            <a:off x="1118606" y="4660056"/>
            <a:ext cx="80036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400" b="1" dirty="0" smtClean="0">
                <a:solidFill>
                  <a:schemeClr val="bg1"/>
                </a:solidFill>
              </a:rPr>
              <a:t>922k</a:t>
            </a:r>
            <a:endParaRPr lang="sr-Latn-CS" sz="2400" b="1" dirty="0">
              <a:solidFill>
                <a:schemeClr val="bg1"/>
              </a:solidFill>
            </a:endParaRPr>
          </a:p>
        </p:txBody>
      </p:sp>
      <p:sp>
        <p:nvSpPr>
          <p:cNvPr id="29" name="Rectangle 75"/>
          <p:cNvSpPr>
            <a:spLocks noChangeArrowheads="1"/>
          </p:cNvSpPr>
          <p:nvPr/>
        </p:nvSpPr>
        <p:spPr bwMode="auto">
          <a:xfrm>
            <a:off x="7186319" y="3768902"/>
            <a:ext cx="9852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400" b="1" dirty="0" smtClean="0">
                <a:solidFill>
                  <a:schemeClr val="bg1"/>
                </a:solidFill>
              </a:rPr>
              <a:t>1.55m</a:t>
            </a:r>
            <a:endParaRPr lang="sr-Latn-CS" sz="2400" b="1" dirty="0">
              <a:solidFill>
                <a:schemeClr val="bg1"/>
              </a:solidFill>
            </a:endParaRPr>
          </a:p>
        </p:txBody>
      </p:sp>
      <p:sp>
        <p:nvSpPr>
          <p:cNvPr id="32" name="Rectangle 72"/>
          <p:cNvSpPr>
            <a:spLocks noChangeArrowheads="1"/>
          </p:cNvSpPr>
          <p:nvPr/>
        </p:nvSpPr>
        <p:spPr bwMode="auto">
          <a:xfrm>
            <a:off x="7281865" y="6000128"/>
            <a:ext cx="7745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000" b="1" dirty="0" smtClean="0"/>
              <a:t>201</a:t>
            </a:r>
            <a:r>
              <a:rPr lang="sr-Cyrl-CS" sz="2000" b="1" dirty="0"/>
              <a:t>3</a:t>
            </a:r>
            <a:r>
              <a:rPr lang="en-US" sz="2000" b="1" dirty="0" smtClean="0"/>
              <a:t>.</a:t>
            </a:r>
            <a:endParaRPr lang="sr-Latn-CS" sz="2000" b="1" dirty="0"/>
          </a:p>
        </p:txBody>
      </p:sp>
      <p:sp>
        <p:nvSpPr>
          <p:cNvPr id="38" name="AutoShape 64"/>
          <p:cNvSpPr>
            <a:spLocks noChangeArrowheads="1"/>
          </p:cNvSpPr>
          <p:nvPr/>
        </p:nvSpPr>
        <p:spPr bwMode="auto">
          <a:xfrm rot="10800000" flipH="1" flipV="1">
            <a:off x="2295470" y="5788026"/>
            <a:ext cx="931140" cy="88106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C6D0DC"/>
              </a:gs>
              <a:gs pos="100000">
                <a:srgbClr val="C6D0DC">
                  <a:gamma/>
                  <a:shade val="66667"/>
                  <a:invGamma/>
                  <a:alpha val="2000"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9" name="AutoShape 67"/>
          <p:cNvSpPr>
            <a:spLocks noChangeArrowheads="1"/>
          </p:cNvSpPr>
          <p:nvPr/>
        </p:nvSpPr>
        <p:spPr bwMode="auto">
          <a:xfrm>
            <a:off x="2295470" y="3972951"/>
            <a:ext cx="931140" cy="18865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lumMod val="65000"/>
                  <a:alpha val="80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27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bg1">
                <a:lumMod val="65000"/>
              </a:schemeClr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40" name="Rectangle 72"/>
          <p:cNvSpPr>
            <a:spLocks noChangeArrowheads="1"/>
          </p:cNvSpPr>
          <p:nvPr/>
        </p:nvSpPr>
        <p:spPr bwMode="auto">
          <a:xfrm>
            <a:off x="2411990" y="6000128"/>
            <a:ext cx="7745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000" b="1" dirty="0" smtClean="0"/>
              <a:t>2009.</a:t>
            </a:r>
            <a:endParaRPr lang="sr-Latn-CS" sz="2000" b="1" dirty="0"/>
          </a:p>
        </p:txBody>
      </p:sp>
      <p:sp>
        <p:nvSpPr>
          <p:cNvPr id="41" name="Rectangle 75"/>
          <p:cNvSpPr>
            <a:spLocks noChangeArrowheads="1"/>
          </p:cNvSpPr>
          <p:nvPr/>
        </p:nvSpPr>
        <p:spPr bwMode="auto">
          <a:xfrm>
            <a:off x="2295470" y="4508593"/>
            <a:ext cx="9852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400" b="1" dirty="0" smtClean="0">
                <a:solidFill>
                  <a:schemeClr val="bg1"/>
                </a:solidFill>
              </a:rPr>
              <a:t>1.08m</a:t>
            </a:r>
            <a:endParaRPr lang="sr-Latn-CS" sz="2400" b="1" dirty="0">
              <a:solidFill>
                <a:schemeClr val="bg1"/>
              </a:solidFill>
            </a:endParaRPr>
          </a:p>
        </p:txBody>
      </p:sp>
      <p:sp>
        <p:nvSpPr>
          <p:cNvPr id="42" name="AutoShape 64"/>
          <p:cNvSpPr>
            <a:spLocks noChangeArrowheads="1"/>
          </p:cNvSpPr>
          <p:nvPr/>
        </p:nvSpPr>
        <p:spPr bwMode="auto">
          <a:xfrm rot="10800000" flipH="1" flipV="1">
            <a:off x="3518943" y="5788026"/>
            <a:ext cx="931140" cy="88106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C6D0DC"/>
              </a:gs>
              <a:gs pos="100000">
                <a:srgbClr val="C6D0DC">
                  <a:gamma/>
                  <a:shade val="66667"/>
                  <a:invGamma/>
                  <a:alpha val="2000"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43" name="AutoShape 67"/>
          <p:cNvSpPr>
            <a:spLocks noChangeArrowheads="1"/>
          </p:cNvSpPr>
          <p:nvPr/>
        </p:nvSpPr>
        <p:spPr bwMode="auto">
          <a:xfrm>
            <a:off x="3518943" y="3635075"/>
            <a:ext cx="931140" cy="22243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lumMod val="65000"/>
                  <a:alpha val="80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27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bg1">
                <a:lumMod val="65000"/>
              </a:schemeClr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44" name="Rectangle 72"/>
          <p:cNvSpPr>
            <a:spLocks noChangeArrowheads="1"/>
          </p:cNvSpPr>
          <p:nvPr/>
        </p:nvSpPr>
        <p:spPr bwMode="auto">
          <a:xfrm>
            <a:off x="3635463" y="6000128"/>
            <a:ext cx="7745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000" b="1" dirty="0" smtClean="0"/>
              <a:t>201</a:t>
            </a:r>
            <a:r>
              <a:rPr lang="en-US" sz="2000" b="1" dirty="0"/>
              <a:t>0</a:t>
            </a:r>
            <a:r>
              <a:rPr lang="en-US" sz="2000" b="1" dirty="0" smtClean="0"/>
              <a:t>.</a:t>
            </a:r>
            <a:endParaRPr lang="sr-Latn-CS" sz="2000" b="1" dirty="0"/>
          </a:p>
        </p:txBody>
      </p:sp>
      <p:sp>
        <p:nvSpPr>
          <p:cNvPr id="45" name="Rectangle 75"/>
          <p:cNvSpPr>
            <a:spLocks noChangeArrowheads="1"/>
          </p:cNvSpPr>
          <p:nvPr/>
        </p:nvSpPr>
        <p:spPr bwMode="auto">
          <a:xfrm>
            <a:off x="3518943" y="4333828"/>
            <a:ext cx="9852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400" b="1" dirty="0" smtClean="0">
                <a:solidFill>
                  <a:schemeClr val="bg1"/>
                </a:solidFill>
              </a:rPr>
              <a:t>1.</a:t>
            </a:r>
            <a:r>
              <a:rPr lang="en-US" sz="2400" b="1" dirty="0">
                <a:solidFill>
                  <a:schemeClr val="bg1"/>
                </a:solidFill>
              </a:rPr>
              <a:t>2</a:t>
            </a:r>
            <a:r>
              <a:rPr lang="sr-Cyrl-CS" sz="2400" b="1" dirty="0" smtClean="0">
                <a:solidFill>
                  <a:schemeClr val="bg1"/>
                </a:solidFill>
              </a:rPr>
              <a:t>4</a:t>
            </a:r>
            <a:r>
              <a:rPr lang="en-US" sz="2400" b="1" dirty="0" smtClean="0">
                <a:solidFill>
                  <a:schemeClr val="bg1"/>
                </a:solidFill>
              </a:rPr>
              <a:t>m</a:t>
            </a:r>
            <a:endParaRPr lang="sr-Latn-CS" sz="2400" b="1" dirty="0">
              <a:solidFill>
                <a:schemeClr val="bg1"/>
              </a:solidFill>
            </a:endParaRPr>
          </a:p>
        </p:txBody>
      </p:sp>
      <p:sp>
        <p:nvSpPr>
          <p:cNvPr id="46" name="AutoShape 64"/>
          <p:cNvSpPr>
            <a:spLocks noChangeArrowheads="1"/>
          </p:cNvSpPr>
          <p:nvPr/>
        </p:nvSpPr>
        <p:spPr bwMode="auto">
          <a:xfrm rot="10800000" flipH="1" flipV="1">
            <a:off x="4730763" y="5788026"/>
            <a:ext cx="931140" cy="88106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C6D0DC"/>
              </a:gs>
              <a:gs pos="100000">
                <a:srgbClr val="C6D0DC">
                  <a:gamma/>
                  <a:shade val="66667"/>
                  <a:invGamma/>
                  <a:alpha val="2000"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47" name="AutoShape 67"/>
          <p:cNvSpPr>
            <a:spLocks noChangeArrowheads="1"/>
          </p:cNvSpPr>
          <p:nvPr/>
        </p:nvSpPr>
        <p:spPr bwMode="auto">
          <a:xfrm>
            <a:off x="4730763" y="3518565"/>
            <a:ext cx="931140" cy="234089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lumMod val="65000"/>
                  <a:alpha val="80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27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bg1">
                <a:lumMod val="65000"/>
              </a:schemeClr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48" name="Rectangle 72"/>
          <p:cNvSpPr>
            <a:spLocks noChangeArrowheads="1"/>
          </p:cNvSpPr>
          <p:nvPr/>
        </p:nvSpPr>
        <p:spPr bwMode="auto">
          <a:xfrm>
            <a:off x="4847283" y="6000128"/>
            <a:ext cx="7745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000" b="1" dirty="0" smtClean="0"/>
              <a:t>201</a:t>
            </a:r>
            <a:r>
              <a:rPr lang="en-US" sz="2000" b="1" dirty="0"/>
              <a:t>1</a:t>
            </a:r>
            <a:r>
              <a:rPr lang="en-US" sz="2000" b="1" dirty="0" smtClean="0"/>
              <a:t>.</a:t>
            </a:r>
            <a:endParaRPr lang="sr-Latn-CS" sz="2000" b="1" dirty="0"/>
          </a:p>
        </p:txBody>
      </p:sp>
      <p:sp>
        <p:nvSpPr>
          <p:cNvPr id="49" name="Rectangle 75"/>
          <p:cNvSpPr>
            <a:spLocks noChangeArrowheads="1"/>
          </p:cNvSpPr>
          <p:nvPr/>
        </p:nvSpPr>
        <p:spPr bwMode="auto">
          <a:xfrm>
            <a:off x="4730763" y="4194016"/>
            <a:ext cx="9852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400" b="1" dirty="0" smtClean="0">
                <a:solidFill>
                  <a:schemeClr val="bg1"/>
                </a:solidFill>
              </a:rPr>
              <a:t>1.33m</a:t>
            </a:r>
            <a:endParaRPr lang="sr-Latn-CS" sz="2400" b="1" dirty="0">
              <a:solidFill>
                <a:schemeClr val="bg1"/>
              </a:solidFill>
            </a:endParaRPr>
          </a:p>
        </p:txBody>
      </p:sp>
      <p:sp>
        <p:nvSpPr>
          <p:cNvPr id="50" name="AutoShape 64"/>
          <p:cNvSpPr>
            <a:spLocks noChangeArrowheads="1"/>
          </p:cNvSpPr>
          <p:nvPr/>
        </p:nvSpPr>
        <p:spPr bwMode="auto">
          <a:xfrm rot="10800000" flipH="1" flipV="1">
            <a:off x="5955221" y="5788026"/>
            <a:ext cx="931140" cy="88106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C6D0DC"/>
              </a:gs>
              <a:gs pos="100000">
                <a:srgbClr val="C6D0DC">
                  <a:gamma/>
                  <a:shade val="66667"/>
                  <a:invGamma/>
                  <a:alpha val="2000"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51" name="AutoShape 67"/>
          <p:cNvSpPr>
            <a:spLocks noChangeArrowheads="1"/>
          </p:cNvSpPr>
          <p:nvPr/>
        </p:nvSpPr>
        <p:spPr bwMode="auto">
          <a:xfrm>
            <a:off x="5955221" y="3285549"/>
            <a:ext cx="931140" cy="257391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0000">
                  <a:alpha val="80000"/>
                </a:srgbClr>
              </a:gs>
              <a:gs pos="100000">
                <a:srgbClr val="FF0000">
                  <a:gamma/>
                  <a:shade val="51373"/>
                  <a:invGamma/>
                </a:srgbClr>
              </a:gs>
            </a:gsLst>
            <a:lin ang="27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52" name="Rectangle 72"/>
          <p:cNvSpPr>
            <a:spLocks noChangeArrowheads="1"/>
          </p:cNvSpPr>
          <p:nvPr/>
        </p:nvSpPr>
        <p:spPr bwMode="auto">
          <a:xfrm>
            <a:off x="6071741" y="6000128"/>
            <a:ext cx="7745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000" b="1" dirty="0" smtClean="0"/>
              <a:t>201</a:t>
            </a:r>
            <a:r>
              <a:rPr lang="sr-Cyrl-CS" sz="2000" b="1" dirty="0" smtClean="0"/>
              <a:t>2</a:t>
            </a:r>
            <a:r>
              <a:rPr lang="en-US" sz="2000" b="1" dirty="0" smtClean="0"/>
              <a:t>.</a:t>
            </a:r>
            <a:endParaRPr lang="sr-Latn-CS" sz="2000" b="1" dirty="0"/>
          </a:p>
        </p:txBody>
      </p:sp>
      <p:sp>
        <p:nvSpPr>
          <p:cNvPr id="53" name="Rectangle 75"/>
          <p:cNvSpPr>
            <a:spLocks noChangeArrowheads="1"/>
          </p:cNvSpPr>
          <p:nvPr/>
        </p:nvSpPr>
        <p:spPr bwMode="auto">
          <a:xfrm>
            <a:off x="5955221" y="4089157"/>
            <a:ext cx="9852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400" b="1" dirty="0" smtClean="0">
                <a:solidFill>
                  <a:schemeClr val="bg1"/>
                </a:solidFill>
              </a:rPr>
              <a:t>1.</a:t>
            </a:r>
            <a:r>
              <a:rPr lang="sr-Cyrl-CS" sz="2400" b="1" dirty="0" smtClean="0">
                <a:solidFill>
                  <a:schemeClr val="bg1"/>
                </a:solidFill>
              </a:rPr>
              <a:t>44</a:t>
            </a:r>
            <a:r>
              <a:rPr lang="en-US" sz="2400" b="1" dirty="0" smtClean="0">
                <a:solidFill>
                  <a:schemeClr val="bg1"/>
                </a:solidFill>
              </a:rPr>
              <a:t>m</a:t>
            </a:r>
            <a:endParaRPr lang="sr-Latn-C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2895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20" grpId="0" animBg="1"/>
      <p:bldP spid="21" grpId="0" animBg="1"/>
      <p:bldP spid="26" grpId="0"/>
      <p:bldP spid="27" grpId="0"/>
      <p:bldP spid="29" grpId="0"/>
      <p:bldP spid="32" grpId="0"/>
      <p:bldP spid="38" grpId="0" animBg="1"/>
      <p:bldP spid="39" grpId="0" animBg="1"/>
      <p:bldP spid="40" grpId="0"/>
      <p:bldP spid="41" grpId="0"/>
      <p:bldP spid="42" grpId="0" animBg="1"/>
      <p:bldP spid="43" grpId="0" animBg="1"/>
      <p:bldP spid="44" grpId="0"/>
      <p:bldP spid="45" grpId="0"/>
      <p:bldP spid="46" grpId="0" animBg="1"/>
      <p:bldP spid="47" grpId="0" animBg="1"/>
      <p:bldP spid="48" grpId="0"/>
      <p:bldP spid="49" grpId="0"/>
      <p:bldP spid="50" grpId="0" animBg="1"/>
      <p:bldP spid="51" grpId="0" animBg="1"/>
      <p:bldP spid="52" grpId="0"/>
      <p:bldP spid="5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521325" cy="1143000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CATV PENETRATION PER POPULATION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155" y="563717"/>
            <a:ext cx="1481708" cy="574540"/>
          </a:xfrm>
          <a:prstGeom prst="rect">
            <a:avLst/>
          </a:prstGeom>
        </p:spPr>
      </p:pic>
      <p:graphicFrame>
        <p:nvGraphicFramePr>
          <p:cNvPr id="16" name="Chart 15"/>
          <p:cNvGraphicFramePr/>
          <p:nvPr>
            <p:extLst>
              <p:ext uri="{D42A27DB-BD31-4B8C-83A1-F6EECF244321}">
                <p14:modId xmlns:p14="http://schemas.microsoft.com/office/powerpoint/2010/main" val="2211320958"/>
              </p:ext>
            </p:extLst>
          </p:nvPr>
        </p:nvGraphicFramePr>
        <p:xfrm>
          <a:off x="37490" y="1479525"/>
          <a:ext cx="6842083" cy="41128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4" name="Chart 53"/>
          <p:cNvGraphicFramePr/>
          <p:nvPr>
            <p:extLst>
              <p:ext uri="{D42A27DB-BD31-4B8C-83A1-F6EECF244321}">
                <p14:modId xmlns:p14="http://schemas.microsoft.com/office/powerpoint/2010/main" val="596752006"/>
              </p:ext>
            </p:extLst>
          </p:nvPr>
        </p:nvGraphicFramePr>
        <p:xfrm>
          <a:off x="4867427" y="4376935"/>
          <a:ext cx="4024291" cy="2400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5" name="Rectangle 72"/>
          <p:cNvSpPr>
            <a:spLocks noChangeArrowheads="1"/>
          </p:cNvSpPr>
          <p:nvPr/>
        </p:nvSpPr>
        <p:spPr bwMode="auto">
          <a:xfrm>
            <a:off x="6105002" y="1425040"/>
            <a:ext cx="7745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</a:rPr>
              <a:t>201</a:t>
            </a:r>
            <a:r>
              <a:rPr lang="sr-Cyrl-CS" sz="2000" b="1" dirty="0">
                <a:solidFill>
                  <a:schemeClr val="bg1">
                    <a:lumMod val="50000"/>
                  </a:schemeClr>
                </a:solidFill>
              </a:rPr>
              <a:t>3</a:t>
            </a:r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sr-Latn-CS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" name="Rectangle 40"/>
          <p:cNvSpPr>
            <a:spLocks noChangeArrowheads="1"/>
          </p:cNvSpPr>
          <p:nvPr/>
        </p:nvSpPr>
        <p:spPr bwMode="auto">
          <a:xfrm>
            <a:off x="5978525" y="1660048"/>
            <a:ext cx="201374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21</a:t>
            </a:r>
            <a:r>
              <a:rPr lang="sr-Cyrl-CS" sz="4000" b="1" dirty="0" smtClean="0"/>
              <a:t>.6</a:t>
            </a:r>
            <a:r>
              <a:rPr lang="en-US" sz="4000" b="1" dirty="0" smtClean="0"/>
              <a:t>2 </a:t>
            </a:r>
            <a:r>
              <a:rPr lang="sr-Latn-CS" sz="4000" b="1" dirty="0" smtClean="0"/>
              <a:t>%</a:t>
            </a:r>
            <a:endParaRPr lang="sr-Latn-CS" sz="4000" b="1" dirty="0"/>
          </a:p>
        </p:txBody>
      </p:sp>
      <p:sp>
        <p:nvSpPr>
          <p:cNvPr id="60" name="Rectangle 72"/>
          <p:cNvSpPr>
            <a:spLocks noChangeArrowheads="1"/>
          </p:cNvSpPr>
          <p:nvPr/>
        </p:nvSpPr>
        <p:spPr bwMode="auto">
          <a:xfrm>
            <a:off x="7355847" y="3580453"/>
            <a:ext cx="65544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2012.</a:t>
            </a:r>
            <a:endParaRPr lang="sr-Latn-CS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" name="Rectangle 40"/>
          <p:cNvSpPr>
            <a:spLocks noChangeArrowheads="1"/>
          </p:cNvSpPr>
          <p:nvPr/>
        </p:nvSpPr>
        <p:spPr bwMode="auto">
          <a:xfrm>
            <a:off x="6984678" y="3792159"/>
            <a:ext cx="2013741" cy="58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/>
              <a:t>19</a:t>
            </a:r>
            <a:r>
              <a:rPr lang="sr-Cyrl-CS" sz="3200" b="1" dirty="0" smtClean="0"/>
              <a:t>.</a:t>
            </a:r>
            <a:r>
              <a:rPr lang="en-US" sz="3200" b="1" dirty="0" smtClean="0"/>
              <a:t>9 </a:t>
            </a:r>
            <a:r>
              <a:rPr lang="sr-Latn-CS" sz="3200" b="1" dirty="0" smtClean="0"/>
              <a:t>%</a:t>
            </a:r>
            <a:endParaRPr lang="sr-Latn-CS" sz="3200" b="1" dirty="0"/>
          </a:p>
        </p:txBody>
      </p:sp>
    </p:spTree>
    <p:extLst>
      <p:ext uri="{BB962C8B-B14F-4D97-AF65-F5344CB8AC3E}">
        <p14:creationId xmlns:p14="http://schemas.microsoft.com/office/powerpoint/2010/main" val="32777426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  <p:bldGraphic spid="54" grpId="0">
        <p:bldAsOne/>
      </p:bldGraphic>
      <p:bldP spid="55" grpId="0"/>
      <p:bldP spid="58" grpId="0"/>
      <p:bldP spid="60" grpId="0"/>
      <p:bldP spid="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521325" cy="1143000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CATV PENETRATION PER HOUSEHOLDS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155" y="563717"/>
            <a:ext cx="1481708" cy="574540"/>
          </a:xfrm>
          <a:prstGeom prst="rect">
            <a:avLst/>
          </a:prstGeom>
        </p:spPr>
      </p:pic>
      <p:graphicFrame>
        <p:nvGraphicFramePr>
          <p:cNvPr id="16" name="Chart 15"/>
          <p:cNvGraphicFramePr/>
          <p:nvPr>
            <p:extLst>
              <p:ext uri="{D42A27DB-BD31-4B8C-83A1-F6EECF244321}">
                <p14:modId xmlns:p14="http://schemas.microsoft.com/office/powerpoint/2010/main" val="3223697804"/>
              </p:ext>
            </p:extLst>
          </p:nvPr>
        </p:nvGraphicFramePr>
        <p:xfrm>
          <a:off x="37490" y="1479525"/>
          <a:ext cx="6842083" cy="41128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4" name="Chart 53"/>
          <p:cNvGraphicFramePr/>
          <p:nvPr>
            <p:extLst>
              <p:ext uri="{D42A27DB-BD31-4B8C-83A1-F6EECF244321}">
                <p14:modId xmlns:p14="http://schemas.microsoft.com/office/powerpoint/2010/main" val="2429851614"/>
              </p:ext>
            </p:extLst>
          </p:nvPr>
        </p:nvGraphicFramePr>
        <p:xfrm>
          <a:off x="4867427" y="4376935"/>
          <a:ext cx="4024291" cy="2400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5" name="Rectangle 72"/>
          <p:cNvSpPr>
            <a:spLocks noChangeArrowheads="1"/>
          </p:cNvSpPr>
          <p:nvPr/>
        </p:nvSpPr>
        <p:spPr bwMode="auto">
          <a:xfrm>
            <a:off x="6105002" y="1425040"/>
            <a:ext cx="7745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</a:rPr>
              <a:t>201</a:t>
            </a:r>
            <a:r>
              <a:rPr lang="sr-Cyrl-CS" sz="2000" b="1" dirty="0">
                <a:solidFill>
                  <a:schemeClr val="bg1">
                    <a:lumMod val="50000"/>
                  </a:schemeClr>
                </a:solidFill>
              </a:rPr>
              <a:t>3</a:t>
            </a:r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sr-Latn-CS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" name="Rectangle 40"/>
          <p:cNvSpPr>
            <a:spLocks noChangeArrowheads="1"/>
          </p:cNvSpPr>
          <p:nvPr/>
        </p:nvSpPr>
        <p:spPr bwMode="auto">
          <a:xfrm>
            <a:off x="6071741" y="1660048"/>
            <a:ext cx="201374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4000" b="1" dirty="0" smtClean="0"/>
              <a:t>62 </a:t>
            </a:r>
            <a:r>
              <a:rPr lang="sr-Latn-CS" sz="4000" b="1" dirty="0" smtClean="0"/>
              <a:t>%</a:t>
            </a:r>
            <a:endParaRPr lang="sr-Latn-CS" sz="4000" b="1" dirty="0"/>
          </a:p>
        </p:txBody>
      </p:sp>
      <p:sp>
        <p:nvSpPr>
          <p:cNvPr id="60" name="Rectangle 72"/>
          <p:cNvSpPr>
            <a:spLocks noChangeArrowheads="1"/>
          </p:cNvSpPr>
          <p:nvPr/>
        </p:nvSpPr>
        <p:spPr bwMode="auto">
          <a:xfrm>
            <a:off x="7087851" y="3580453"/>
            <a:ext cx="65544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2012.</a:t>
            </a:r>
            <a:endParaRPr lang="sr-Latn-CS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" name="Rectangle 40"/>
          <p:cNvSpPr>
            <a:spLocks noChangeArrowheads="1"/>
          </p:cNvSpPr>
          <p:nvPr/>
        </p:nvSpPr>
        <p:spPr bwMode="auto">
          <a:xfrm>
            <a:off x="7077894" y="3792159"/>
            <a:ext cx="2013741" cy="58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3200" b="1" dirty="0" smtClean="0"/>
              <a:t>58 </a:t>
            </a:r>
            <a:r>
              <a:rPr lang="sr-Latn-CS" sz="3200" b="1" dirty="0" smtClean="0"/>
              <a:t>%</a:t>
            </a:r>
            <a:endParaRPr lang="sr-Latn-CS" sz="3200" b="1" dirty="0"/>
          </a:p>
        </p:txBody>
      </p:sp>
    </p:spTree>
    <p:extLst>
      <p:ext uri="{BB962C8B-B14F-4D97-AF65-F5344CB8AC3E}">
        <p14:creationId xmlns:p14="http://schemas.microsoft.com/office/powerpoint/2010/main" val="13154360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  <p:bldGraphic spid="54" grpId="0">
        <p:bldAsOne/>
      </p:bldGraphic>
      <p:bldP spid="55" grpId="0"/>
      <p:bldP spid="58" grpId="0"/>
      <p:bldP spid="60" grpId="0"/>
      <p:bldP spid="6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521325" cy="1143000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SUBSCRIBERS PER TYPE OF NETWORK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4" name="Group 51"/>
          <p:cNvGrpSpPr>
            <a:grpSpLocks/>
          </p:cNvGrpSpPr>
          <p:nvPr/>
        </p:nvGrpSpPr>
        <p:grpSpPr bwMode="auto">
          <a:xfrm>
            <a:off x="963613" y="2336800"/>
            <a:ext cx="7259637" cy="3108325"/>
            <a:chOff x="620" y="1472"/>
            <a:chExt cx="2717" cy="1958"/>
          </a:xfrm>
        </p:grpSpPr>
        <p:sp>
          <p:nvSpPr>
            <p:cNvPr id="5" name="Line 52"/>
            <p:cNvSpPr>
              <a:spLocks noChangeShapeType="1"/>
            </p:cNvSpPr>
            <p:nvPr/>
          </p:nvSpPr>
          <p:spPr bwMode="auto">
            <a:xfrm>
              <a:off x="620" y="3430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Line 53"/>
            <p:cNvSpPr>
              <a:spLocks noChangeShapeType="1"/>
            </p:cNvSpPr>
            <p:nvPr/>
          </p:nvSpPr>
          <p:spPr bwMode="auto">
            <a:xfrm>
              <a:off x="620" y="3212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Line 54"/>
            <p:cNvSpPr>
              <a:spLocks noChangeShapeType="1"/>
            </p:cNvSpPr>
            <p:nvPr/>
          </p:nvSpPr>
          <p:spPr bwMode="auto">
            <a:xfrm>
              <a:off x="620" y="2994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Line 55"/>
            <p:cNvSpPr>
              <a:spLocks noChangeShapeType="1"/>
            </p:cNvSpPr>
            <p:nvPr/>
          </p:nvSpPr>
          <p:spPr bwMode="auto">
            <a:xfrm>
              <a:off x="620" y="2777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Line 56"/>
            <p:cNvSpPr>
              <a:spLocks noChangeShapeType="1"/>
            </p:cNvSpPr>
            <p:nvPr/>
          </p:nvSpPr>
          <p:spPr bwMode="auto">
            <a:xfrm>
              <a:off x="620" y="2342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Line 57"/>
            <p:cNvSpPr>
              <a:spLocks noChangeShapeType="1"/>
            </p:cNvSpPr>
            <p:nvPr/>
          </p:nvSpPr>
          <p:spPr bwMode="auto">
            <a:xfrm>
              <a:off x="620" y="1472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Line 58"/>
            <p:cNvSpPr>
              <a:spLocks noChangeShapeType="1"/>
            </p:cNvSpPr>
            <p:nvPr/>
          </p:nvSpPr>
          <p:spPr bwMode="auto">
            <a:xfrm>
              <a:off x="620" y="1689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Line 59"/>
            <p:cNvSpPr>
              <a:spLocks noChangeShapeType="1"/>
            </p:cNvSpPr>
            <p:nvPr/>
          </p:nvSpPr>
          <p:spPr bwMode="auto">
            <a:xfrm>
              <a:off x="620" y="2559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Line 60"/>
            <p:cNvSpPr>
              <a:spLocks noChangeShapeType="1"/>
            </p:cNvSpPr>
            <p:nvPr/>
          </p:nvSpPr>
          <p:spPr bwMode="auto">
            <a:xfrm>
              <a:off x="620" y="1907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Line 61"/>
            <p:cNvSpPr>
              <a:spLocks noChangeShapeType="1"/>
            </p:cNvSpPr>
            <p:nvPr/>
          </p:nvSpPr>
          <p:spPr bwMode="auto">
            <a:xfrm>
              <a:off x="620" y="2124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1" name="Rectangle 68"/>
          <p:cNvSpPr>
            <a:spLocks noChangeArrowheads="1"/>
          </p:cNvSpPr>
          <p:nvPr/>
        </p:nvSpPr>
        <p:spPr bwMode="auto">
          <a:xfrm>
            <a:off x="393700" y="2013405"/>
            <a:ext cx="498604" cy="3578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ts val="2740"/>
              </a:lnSpc>
            </a:pPr>
            <a:r>
              <a:rPr lang="en-US" sz="1200" dirty="0">
                <a:solidFill>
                  <a:srgbClr val="4C4C4C"/>
                </a:solidFill>
              </a:rPr>
              <a:t>1</a:t>
            </a:r>
            <a:r>
              <a:rPr lang="sr-Cyrl-CS" sz="1200" b="0" dirty="0" smtClean="0">
                <a:solidFill>
                  <a:srgbClr val="4C4C4C"/>
                </a:solidFill>
              </a:rPr>
              <a:t>м</a:t>
            </a:r>
            <a:endParaRPr lang="en-US" sz="1200" b="0" dirty="0">
              <a:solidFill>
                <a:srgbClr val="4C4C4C"/>
              </a:solidFill>
            </a:endParaRPr>
          </a:p>
          <a:p>
            <a:pPr>
              <a:lnSpc>
                <a:spcPts val="2740"/>
              </a:lnSpc>
            </a:pPr>
            <a:r>
              <a:rPr lang="en-US" sz="1200" dirty="0" smtClean="0">
                <a:solidFill>
                  <a:srgbClr val="4C4C4C"/>
                </a:solidFill>
              </a:rPr>
              <a:t>900K</a:t>
            </a:r>
            <a:endParaRPr lang="en-US" sz="1200" b="0" dirty="0">
              <a:solidFill>
                <a:srgbClr val="4C4C4C"/>
              </a:solidFill>
            </a:endParaRPr>
          </a:p>
          <a:p>
            <a:pPr>
              <a:lnSpc>
                <a:spcPts val="2740"/>
              </a:lnSpc>
            </a:pPr>
            <a:r>
              <a:rPr lang="en-US" sz="1200" b="0" dirty="0" smtClean="0">
                <a:solidFill>
                  <a:srgbClr val="4C4C4C"/>
                </a:solidFill>
              </a:rPr>
              <a:t>800K</a:t>
            </a:r>
            <a:endParaRPr lang="en-US" sz="1200" b="0" dirty="0">
              <a:solidFill>
                <a:srgbClr val="4C4C4C"/>
              </a:solidFill>
            </a:endParaRPr>
          </a:p>
          <a:p>
            <a:pPr>
              <a:lnSpc>
                <a:spcPts val="2740"/>
              </a:lnSpc>
            </a:pPr>
            <a:r>
              <a:rPr lang="en-US" sz="1200" b="0" dirty="0" smtClean="0">
                <a:solidFill>
                  <a:srgbClr val="4C4C4C"/>
                </a:solidFill>
              </a:rPr>
              <a:t>700K</a:t>
            </a:r>
            <a:endParaRPr lang="en-US" sz="1200" b="0" dirty="0">
              <a:solidFill>
                <a:srgbClr val="4C4C4C"/>
              </a:solidFill>
            </a:endParaRPr>
          </a:p>
          <a:p>
            <a:pPr>
              <a:lnSpc>
                <a:spcPts val="2740"/>
              </a:lnSpc>
            </a:pPr>
            <a:r>
              <a:rPr lang="en-US" sz="1200" b="0" dirty="0" smtClean="0">
                <a:solidFill>
                  <a:srgbClr val="4C4C4C"/>
                </a:solidFill>
              </a:rPr>
              <a:t>600K</a:t>
            </a:r>
            <a:endParaRPr lang="en-US" sz="1200" b="0" dirty="0">
              <a:solidFill>
                <a:srgbClr val="4C4C4C"/>
              </a:solidFill>
            </a:endParaRPr>
          </a:p>
          <a:p>
            <a:pPr>
              <a:lnSpc>
                <a:spcPts val="2740"/>
              </a:lnSpc>
            </a:pPr>
            <a:r>
              <a:rPr lang="en-US" sz="1200" b="0" dirty="0" smtClean="0">
                <a:solidFill>
                  <a:srgbClr val="4C4C4C"/>
                </a:solidFill>
              </a:rPr>
              <a:t>500K</a:t>
            </a:r>
            <a:endParaRPr lang="en-US" sz="1200" b="0" dirty="0">
              <a:solidFill>
                <a:srgbClr val="4C4C4C"/>
              </a:solidFill>
            </a:endParaRPr>
          </a:p>
          <a:p>
            <a:pPr>
              <a:lnSpc>
                <a:spcPts val="2740"/>
              </a:lnSpc>
            </a:pPr>
            <a:r>
              <a:rPr lang="en-US" sz="1200" dirty="0" smtClean="0">
                <a:solidFill>
                  <a:srgbClr val="4C4C4C"/>
                </a:solidFill>
              </a:rPr>
              <a:t>400K</a:t>
            </a:r>
            <a:endParaRPr lang="en-US" sz="1200" b="0" dirty="0">
              <a:solidFill>
                <a:srgbClr val="4C4C4C"/>
              </a:solidFill>
            </a:endParaRPr>
          </a:p>
          <a:p>
            <a:pPr>
              <a:lnSpc>
                <a:spcPts val="2740"/>
              </a:lnSpc>
            </a:pPr>
            <a:r>
              <a:rPr lang="en-US" sz="1200" dirty="0" smtClean="0">
                <a:solidFill>
                  <a:srgbClr val="4C4C4C"/>
                </a:solidFill>
              </a:rPr>
              <a:t>300K</a:t>
            </a:r>
            <a:endParaRPr lang="en-US" sz="1200" b="0" dirty="0">
              <a:solidFill>
                <a:srgbClr val="4C4C4C"/>
              </a:solidFill>
            </a:endParaRPr>
          </a:p>
          <a:p>
            <a:pPr>
              <a:lnSpc>
                <a:spcPts val="2740"/>
              </a:lnSpc>
            </a:pPr>
            <a:r>
              <a:rPr lang="en-US" sz="1200" dirty="0" smtClean="0">
                <a:solidFill>
                  <a:srgbClr val="4C4C4C"/>
                </a:solidFill>
              </a:rPr>
              <a:t>200K</a:t>
            </a:r>
            <a:endParaRPr lang="en-US" sz="1200" b="0" dirty="0">
              <a:solidFill>
                <a:srgbClr val="4C4C4C"/>
              </a:solidFill>
            </a:endParaRPr>
          </a:p>
          <a:p>
            <a:pPr>
              <a:lnSpc>
                <a:spcPts val="2740"/>
              </a:lnSpc>
            </a:pPr>
            <a:r>
              <a:rPr lang="en-US" sz="1200" b="0" dirty="0" smtClean="0">
                <a:solidFill>
                  <a:srgbClr val="4C4C4C"/>
                </a:solidFill>
              </a:rPr>
              <a:t>100K</a:t>
            </a:r>
            <a:endParaRPr lang="sr-Latn-CS" sz="1200" b="0" dirty="0">
              <a:solidFill>
                <a:srgbClr val="4C4C4C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155" y="563717"/>
            <a:ext cx="1481708" cy="574540"/>
          </a:xfrm>
          <a:prstGeom prst="rect">
            <a:avLst/>
          </a:prstGeom>
        </p:spPr>
      </p:pic>
      <p:grpSp>
        <p:nvGrpSpPr>
          <p:cNvPr id="28" name="Group 51"/>
          <p:cNvGrpSpPr>
            <a:grpSpLocks/>
          </p:cNvGrpSpPr>
          <p:nvPr/>
        </p:nvGrpSpPr>
        <p:grpSpPr bwMode="auto">
          <a:xfrm>
            <a:off x="963613" y="2336800"/>
            <a:ext cx="7259637" cy="3108325"/>
            <a:chOff x="620" y="1472"/>
            <a:chExt cx="2717" cy="1958"/>
          </a:xfrm>
        </p:grpSpPr>
        <p:sp>
          <p:nvSpPr>
            <p:cNvPr id="30" name="Line 52"/>
            <p:cNvSpPr>
              <a:spLocks noChangeShapeType="1"/>
            </p:cNvSpPr>
            <p:nvPr/>
          </p:nvSpPr>
          <p:spPr bwMode="auto">
            <a:xfrm>
              <a:off x="620" y="3430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" name="Line 53"/>
            <p:cNvSpPr>
              <a:spLocks noChangeShapeType="1"/>
            </p:cNvSpPr>
            <p:nvPr/>
          </p:nvSpPr>
          <p:spPr bwMode="auto">
            <a:xfrm>
              <a:off x="620" y="3212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" name="Line 54"/>
            <p:cNvSpPr>
              <a:spLocks noChangeShapeType="1"/>
            </p:cNvSpPr>
            <p:nvPr/>
          </p:nvSpPr>
          <p:spPr bwMode="auto">
            <a:xfrm>
              <a:off x="620" y="2994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" name="Line 55"/>
            <p:cNvSpPr>
              <a:spLocks noChangeShapeType="1"/>
            </p:cNvSpPr>
            <p:nvPr/>
          </p:nvSpPr>
          <p:spPr bwMode="auto">
            <a:xfrm>
              <a:off x="620" y="2777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Line 56"/>
            <p:cNvSpPr>
              <a:spLocks noChangeShapeType="1"/>
            </p:cNvSpPr>
            <p:nvPr/>
          </p:nvSpPr>
          <p:spPr bwMode="auto">
            <a:xfrm>
              <a:off x="620" y="2342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" name="Line 57"/>
            <p:cNvSpPr>
              <a:spLocks noChangeShapeType="1"/>
            </p:cNvSpPr>
            <p:nvPr/>
          </p:nvSpPr>
          <p:spPr bwMode="auto">
            <a:xfrm>
              <a:off x="620" y="1472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Line 58"/>
            <p:cNvSpPr>
              <a:spLocks noChangeShapeType="1"/>
            </p:cNvSpPr>
            <p:nvPr/>
          </p:nvSpPr>
          <p:spPr bwMode="auto">
            <a:xfrm>
              <a:off x="620" y="1689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Line 59"/>
            <p:cNvSpPr>
              <a:spLocks noChangeShapeType="1"/>
            </p:cNvSpPr>
            <p:nvPr/>
          </p:nvSpPr>
          <p:spPr bwMode="auto">
            <a:xfrm>
              <a:off x="620" y="2559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" name="Line 60"/>
            <p:cNvSpPr>
              <a:spLocks noChangeShapeType="1"/>
            </p:cNvSpPr>
            <p:nvPr/>
          </p:nvSpPr>
          <p:spPr bwMode="auto">
            <a:xfrm>
              <a:off x="620" y="1907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" name="Line 61"/>
            <p:cNvSpPr>
              <a:spLocks noChangeShapeType="1"/>
            </p:cNvSpPr>
            <p:nvPr/>
          </p:nvSpPr>
          <p:spPr bwMode="auto">
            <a:xfrm>
              <a:off x="620" y="2124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5" name="AutoShape 64"/>
          <p:cNvSpPr>
            <a:spLocks noChangeArrowheads="1"/>
          </p:cNvSpPr>
          <p:nvPr/>
        </p:nvSpPr>
        <p:spPr bwMode="auto">
          <a:xfrm rot="10800000" flipH="1" flipV="1">
            <a:off x="1083650" y="5788026"/>
            <a:ext cx="931140" cy="88106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C6D0DC"/>
              </a:gs>
              <a:gs pos="100000">
                <a:srgbClr val="C6D0DC">
                  <a:gamma/>
                  <a:shade val="66667"/>
                  <a:invGamma/>
                  <a:alpha val="2000"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46" name="AutoShape 67"/>
          <p:cNvSpPr>
            <a:spLocks noChangeArrowheads="1"/>
          </p:cNvSpPr>
          <p:nvPr/>
        </p:nvSpPr>
        <p:spPr bwMode="auto">
          <a:xfrm>
            <a:off x="1083650" y="2190366"/>
            <a:ext cx="931140" cy="366909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0000">
                  <a:alpha val="80000"/>
                </a:srgbClr>
              </a:gs>
              <a:gs pos="100000">
                <a:srgbClr val="590D27"/>
              </a:gs>
            </a:gsLst>
            <a:lin ang="27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47" name="AutoShape 70"/>
          <p:cNvSpPr>
            <a:spLocks noChangeArrowheads="1"/>
          </p:cNvSpPr>
          <p:nvPr/>
        </p:nvSpPr>
        <p:spPr bwMode="auto">
          <a:xfrm rot="10800000" flipH="1" flipV="1">
            <a:off x="7186320" y="5765800"/>
            <a:ext cx="924448" cy="89693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C6D0DC"/>
              </a:gs>
              <a:gs pos="100000">
                <a:srgbClr val="C6D0DC">
                  <a:gamma/>
                  <a:shade val="66667"/>
                  <a:invGamma/>
                  <a:alpha val="2000"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48" name="AutoShape 71"/>
          <p:cNvSpPr>
            <a:spLocks noChangeArrowheads="1"/>
          </p:cNvSpPr>
          <p:nvPr/>
        </p:nvSpPr>
        <p:spPr bwMode="auto">
          <a:xfrm>
            <a:off x="7176287" y="4846767"/>
            <a:ext cx="924448" cy="94125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60000"/>
                  <a:lumOff val="40000"/>
                  <a:alpha val="80000"/>
                </a:schemeClr>
              </a:gs>
              <a:gs pos="100000">
                <a:srgbClr val="0080FF">
                  <a:gamma/>
                  <a:shade val="51373"/>
                  <a:invGamma/>
                </a:srgbClr>
              </a:gs>
            </a:gsLst>
            <a:lin ang="27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tx2">
                <a:lumMod val="60000"/>
                <a:lumOff val="40000"/>
              </a:schemeClr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49" name="Rectangle 72"/>
          <p:cNvSpPr>
            <a:spLocks noChangeArrowheads="1"/>
          </p:cNvSpPr>
          <p:nvPr/>
        </p:nvSpPr>
        <p:spPr bwMode="auto">
          <a:xfrm>
            <a:off x="1200170" y="6000128"/>
            <a:ext cx="7745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000" b="1" dirty="0" smtClean="0"/>
              <a:t>2012.</a:t>
            </a:r>
            <a:endParaRPr lang="sr-Latn-CS" sz="2000" b="1" dirty="0"/>
          </a:p>
        </p:txBody>
      </p:sp>
      <p:sp>
        <p:nvSpPr>
          <p:cNvPr id="50" name="Rectangle 75"/>
          <p:cNvSpPr>
            <a:spLocks noChangeArrowheads="1"/>
          </p:cNvSpPr>
          <p:nvPr/>
        </p:nvSpPr>
        <p:spPr bwMode="auto">
          <a:xfrm>
            <a:off x="1118606" y="3752211"/>
            <a:ext cx="9852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400" b="1" dirty="0" smtClean="0">
                <a:solidFill>
                  <a:schemeClr val="bg1"/>
                </a:solidFill>
              </a:rPr>
              <a:t>1.04m</a:t>
            </a:r>
            <a:endParaRPr lang="sr-Latn-CS" sz="2400" b="1" dirty="0">
              <a:solidFill>
                <a:schemeClr val="bg1"/>
              </a:solidFill>
            </a:endParaRPr>
          </a:p>
        </p:txBody>
      </p:sp>
      <p:sp>
        <p:nvSpPr>
          <p:cNvPr id="51" name="Rectangle 75"/>
          <p:cNvSpPr>
            <a:spLocks noChangeArrowheads="1"/>
          </p:cNvSpPr>
          <p:nvPr/>
        </p:nvSpPr>
        <p:spPr bwMode="auto">
          <a:xfrm>
            <a:off x="7244579" y="5099050"/>
            <a:ext cx="80036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400" b="1" dirty="0" smtClean="0">
                <a:solidFill>
                  <a:schemeClr val="bg1"/>
                </a:solidFill>
              </a:rPr>
              <a:t>244k</a:t>
            </a:r>
            <a:endParaRPr lang="sr-Latn-CS" sz="2400" b="1" dirty="0">
              <a:solidFill>
                <a:schemeClr val="bg1"/>
              </a:solidFill>
            </a:endParaRPr>
          </a:p>
        </p:txBody>
      </p:sp>
      <p:sp>
        <p:nvSpPr>
          <p:cNvPr id="52" name="Rectangle 72"/>
          <p:cNvSpPr>
            <a:spLocks noChangeArrowheads="1"/>
          </p:cNvSpPr>
          <p:nvPr/>
        </p:nvSpPr>
        <p:spPr bwMode="auto">
          <a:xfrm>
            <a:off x="7281865" y="6000128"/>
            <a:ext cx="7745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000" b="1" dirty="0" smtClean="0"/>
              <a:t>201</a:t>
            </a:r>
            <a:r>
              <a:rPr lang="sr-Cyrl-CS" sz="2000" b="1" dirty="0"/>
              <a:t>3</a:t>
            </a:r>
            <a:r>
              <a:rPr lang="en-US" sz="2000" b="1" dirty="0" smtClean="0"/>
              <a:t>.</a:t>
            </a:r>
            <a:endParaRPr lang="sr-Latn-CS" sz="2000" b="1" dirty="0"/>
          </a:p>
        </p:txBody>
      </p:sp>
      <p:sp>
        <p:nvSpPr>
          <p:cNvPr id="53" name="AutoShape 64"/>
          <p:cNvSpPr>
            <a:spLocks noChangeArrowheads="1"/>
          </p:cNvSpPr>
          <p:nvPr/>
        </p:nvSpPr>
        <p:spPr bwMode="auto">
          <a:xfrm rot="10800000" flipH="1" flipV="1">
            <a:off x="2295470" y="5788026"/>
            <a:ext cx="931140" cy="88106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C6D0DC"/>
              </a:gs>
              <a:gs pos="100000">
                <a:srgbClr val="C6D0DC">
                  <a:gamma/>
                  <a:shade val="66667"/>
                  <a:invGamma/>
                  <a:alpha val="2000"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54" name="AutoShape 67"/>
          <p:cNvSpPr>
            <a:spLocks noChangeArrowheads="1"/>
          </p:cNvSpPr>
          <p:nvPr/>
        </p:nvSpPr>
        <p:spPr bwMode="auto">
          <a:xfrm>
            <a:off x="2295470" y="2013405"/>
            <a:ext cx="931140" cy="384605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0000">
                  <a:alpha val="80000"/>
                </a:srgbClr>
              </a:gs>
              <a:gs pos="100000">
                <a:srgbClr val="590F2D"/>
              </a:gs>
            </a:gsLst>
            <a:lin ang="27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55" name="Rectangle 72"/>
          <p:cNvSpPr>
            <a:spLocks noChangeArrowheads="1"/>
          </p:cNvSpPr>
          <p:nvPr/>
        </p:nvSpPr>
        <p:spPr bwMode="auto">
          <a:xfrm>
            <a:off x="2411990" y="6000128"/>
            <a:ext cx="7745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000" b="1" dirty="0" smtClean="0"/>
              <a:t>2013.</a:t>
            </a:r>
            <a:endParaRPr lang="sr-Latn-CS" sz="2000" b="1" dirty="0"/>
          </a:p>
        </p:txBody>
      </p:sp>
      <p:sp>
        <p:nvSpPr>
          <p:cNvPr id="56" name="Rectangle 75"/>
          <p:cNvSpPr>
            <a:spLocks noChangeArrowheads="1"/>
          </p:cNvSpPr>
          <p:nvPr/>
        </p:nvSpPr>
        <p:spPr bwMode="auto">
          <a:xfrm>
            <a:off x="2295470" y="3600748"/>
            <a:ext cx="9852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400" b="1" dirty="0" smtClean="0">
                <a:solidFill>
                  <a:schemeClr val="bg1"/>
                </a:solidFill>
              </a:rPr>
              <a:t>1.09m</a:t>
            </a:r>
            <a:endParaRPr lang="sr-Latn-CS" sz="2400" b="1" dirty="0">
              <a:solidFill>
                <a:schemeClr val="bg1"/>
              </a:solidFill>
            </a:endParaRPr>
          </a:p>
        </p:txBody>
      </p:sp>
      <p:sp>
        <p:nvSpPr>
          <p:cNvPr id="57" name="AutoShape 64"/>
          <p:cNvSpPr>
            <a:spLocks noChangeArrowheads="1"/>
          </p:cNvSpPr>
          <p:nvPr/>
        </p:nvSpPr>
        <p:spPr bwMode="auto">
          <a:xfrm rot="10800000" flipH="1" flipV="1">
            <a:off x="3518943" y="5788026"/>
            <a:ext cx="931140" cy="88106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C6D0DC"/>
              </a:gs>
              <a:gs pos="100000">
                <a:srgbClr val="C6D0DC">
                  <a:gamma/>
                  <a:shade val="66667"/>
                  <a:invGamma/>
                  <a:alpha val="2000"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58" name="AutoShape 67"/>
          <p:cNvSpPr>
            <a:spLocks noChangeArrowheads="1"/>
          </p:cNvSpPr>
          <p:nvPr/>
        </p:nvSpPr>
        <p:spPr bwMode="auto">
          <a:xfrm>
            <a:off x="3518943" y="4970257"/>
            <a:ext cx="931140" cy="88920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DD96F">
                  <a:alpha val="80000"/>
                </a:srgbClr>
              </a:gs>
              <a:gs pos="100000">
                <a:srgbClr val="21552E"/>
              </a:gs>
            </a:gsLst>
            <a:lin ang="27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3DD96F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59" name="Rectangle 72"/>
          <p:cNvSpPr>
            <a:spLocks noChangeArrowheads="1"/>
          </p:cNvSpPr>
          <p:nvPr/>
        </p:nvSpPr>
        <p:spPr bwMode="auto">
          <a:xfrm>
            <a:off x="3635463" y="6000128"/>
            <a:ext cx="7745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000" b="1" dirty="0" smtClean="0"/>
              <a:t>2012.</a:t>
            </a:r>
            <a:endParaRPr lang="sr-Latn-CS" sz="2000" b="1" dirty="0"/>
          </a:p>
        </p:txBody>
      </p:sp>
      <p:sp>
        <p:nvSpPr>
          <p:cNvPr id="60" name="Rectangle 75"/>
          <p:cNvSpPr>
            <a:spLocks noChangeArrowheads="1"/>
          </p:cNvSpPr>
          <p:nvPr/>
        </p:nvSpPr>
        <p:spPr bwMode="auto">
          <a:xfrm>
            <a:off x="3588855" y="5164722"/>
            <a:ext cx="80036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400" b="1" dirty="0" smtClean="0">
                <a:solidFill>
                  <a:schemeClr val="bg1"/>
                </a:solidFill>
              </a:rPr>
              <a:t>223k</a:t>
            </a:r>
            <a:endParaRPr lang="sr-Latn-CS" sz="2400" b="1" dirty="0">
              <a:solidFill>
                <a:schemeClr val="bg1"/>
              </a:solidFill>
            </a:endParaRPr>
          </a:p>
        </p:txBody>
      </p:sp>
      <p:sp>
        <p:nvSpPr>
          <p:cNvPr id="61" name="AutoShape 64"/>
          <p:cNvSpPr>
            <a:spLocks noChangeArrowheads="1"/>
          </p:cNvSpPr>
          <p:nvPr/>
        </p:nvSpPr>
        <p:spPr bwMode="auto">
          <a:xfrm rot="10800000" flipH="1" flipV="1">
            <a:off x="4730763" y="5788026"/>
            <a:ext cx="931140" cy="88106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C6D0DC"/>
              </a:gs>
              <a:gs pos="100000">
                <a:srgbClr val="C6D0DC">
                  <a:gamma/>
                  <a:shade val="66667"/>
                  <a:invGamma/>
                  <a:alpha val="2000"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62" name="AutoShape 67"/>
          <p:cNvSpPr>
            <a:spLocks noChangeArrowheads="1"/>
          </p:cNvSpPr>
          <p:nvPr/>
        </p:nvSpPr>
        <p:spPr bwMode="auto">
          <a:xfrm>
            <a:off x="4730763" y="5013176"/>
            <a:ext cx="931140" cy="84628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DD96F">
                  <a:alpha val="80000"/>
                </a:srgbClr>
              </a:gs>
              <a:gs pos="100000">
                <a:srgbClr val="21552E"/>
              </a:gs>
            </a:gsLst>
            <a:lin ang="27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3DD96F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63" name="Rectangle 72"/>
          <p:cNvSpPr>
            <a:spLocks noChangeArrowheads="1"/>
          </p:cNvSpPr>
          <p:nvPr/>
        </p:nvSpPr>
        <p:spPr bwMode="auto">
          <a:xfrm>
            <a:off x="4847283" y="6000128"/>
            <a:ext cx="7745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000" b="1" dirty="0" smtClean="0"/>
              <a:t>2013.</a:t>
            </a:r>
            <a:endParaRPr lang="sr-Latn-CS" sz="2000" b="1" dirty="0"/>
          </a:p>
        </p:txBody>
      </p:sp>
      <p:sp>
        <p:nvSpPr>
          <p:cNvPr id="64" name="Rectangle 75"/>
          <p:cNvSpPr>
            <a:spLocks noChangeArrowheads="1"/>
          </p:cNvSpPr>
          <p:nvPr/>
        </p:nvSpPr>
        <p:spPr bwMode="auto">
          <a:xfrm>
            <a:off x="4800675" y="5214292"/>
            <a:ext cx="80036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400" b="1" dirty="0" smtClean="0">
                <a:solidFill>
                  <a:schemeClr val="bg1"/>
                </a:solidFill>
              </a:rPr>
              <a:t>216k</a:t>
            </a:r>
            <a:endParaRPr lang="sr-Latn-CS" sz="2400" b="1" dirty="0">
              <a:solidFill>
                <a:schemeClr val="bg1"/>
              </a:solidFill>
            </a:endParaRPr>
          </a:p>
        </p:txBody>
      </p:sp>
      <p:sp>
        <p:nvSpPr>
          <p:cNvPr id="65" name="AutoShape 64"/>
          <p:cNvSpPr>
            <a:spLocks noChangeArrowheads="1"/>
          </p:cNvSpPr>
          <p:nvPr/>
        </p:nvSpPr>
        <p:spPr bwMode="auto">
          <a:xfrm rot="10800000" flipH="1" flipV="1">
            <a:off x="5955221" y="5788026"/>
            <a:ext cx="931140" cy="88106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C6D0DC"/>
              </a:gs>
              <a:gs pos="100000">
                <a:srgbClr val="C6D0DC">
                  <a:gamma/>
                  <a:shade val="66667"/>
                  <a:invGamma/>
                  <a:alpha val="2000"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66" name="AutoShape 67"/>
          <p:cNvSpPr>
            <a:spLocks noChangeArrowheads="1"/>
          </p:cNvSpPr>
          <p:nvPr/>
        </p:nvSpPr>
        <p:spPr bwMode="auto">
          <a:xfrm>
            <a:off x="5955221" y="5214291"/>
            <a:ext cx="931140" cy="645171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60000"/>
                  <a:lumOff val="40000"/>
                  <a:alpha val="80000"/>
                </a:schemeClr>
              </a:gs>
              <a:gs pos="100000">
                <a:schemeClr val="tx2">
                  <a:lumMod val="50000"/>
                </a:schemeClr>
              </a:gs>
            </a:gsLst>
            <a:lin ang="27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tx2">
                <a:lumMod val="60000"/>
                <a:lumOff val="40000"/>
              </a:schemeClr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67" name="Rectangle 72"/>
          <p:cNvSpPr>
            <a:spLocks noChangeArrowheads="1"/>
          </p:cNvSpPr>
          <p:nvPr/>
        </p:nvSpPr>
        <p:spPr bwMode="auto">
          <a:xfrm>
            <a:off x="6071741" y="6000128"/>
            <a:ext cx="7745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000" b="1" dirty="0" smtClean="0"/>
              <a:t>201</a:t>
            </a:r>
            <a:r>
              <a:rPr lang="sr-Cyrl-CS" sz="2000" b="1" dirty="0" smtClean="0"/>
              <a:t>2</a:t>
            </a:r>
            <a:r>
              <a:rPr lang="en-US" sz="2000" b="1" dirty="0" smtClean="0"/>
              <a:t>.</a:t>
            </a:r>
            <a:endParaRPr lang="sr-Latn-CS" sz="2000" b="1" dirty="0"/>
          </a:p>
        </p:txBody>
      </p:sp>
      <p:sp>
        <p:nvSpPr>
          <p:cNvPr id="68" name="Rectangle 75"/>
          <p:cNvSpPr>
            <a:spLocks noChangeArrowheads="1"/>
          </p:cNvSpPr>
          <p:nvPr/>
        </p:nvSpPr>
        <p:spPr bwMode="auto">
          <a:xfrm>
            <a:off x="6013481" y="5304135"/>
            <a:ext cx="80036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400" b="1" dirty="0" smtClean="0">
                <a:solidFill>
                  <a:schemeClr val="bg1"/>
                </a:solidFill>
              </a:rPr>
              <a:t>177k</a:t>
            </a:r>
            <a:endParaRPr lang="sr-Latn-CS" sz="2400" b="1" dirty="0">
              <a:solidFill>
                <a:schemeClr val="bg1"/>
              </a:solidFill>
            </a:endParaRPr>
          </a:p>
        </p:txBody>
      </p:sp>
      <p:grpSp>
        <p:nvGrpSpPr>
          <p:cNvPr id="33" name="Group 38"/>
          <p:cNvGrpSpPr>
            <a:grpSpLocks/>
          </p:cNvGrpSpPr>
          <p:nvPr/>
        </p:nvGrpSpPr>
        <p:grpSpPr bwMode="auto">
          <a:xfrm>
            <a:off x="1234902" y="1162505"/>
            <a:ext cx="1673393" cy="850900"/>
            <a:chOff x="144" y="1004"/>
            <a:chExt cx="1296" cy="659"/>
          </a:xfrm>
        </p:grpSpPr>
        <p:pic>
          <p:nvPicPr>
            <p:cNvPr id="34" name="Picture 39" descr="DUGME 2 sivo tamnije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004"/>
              <a:ext cx="1296" cy="6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Rectangle 40"/>
            <p:cNvSpPr>
              <a:spLocks noChangeArrowheads="1"/>
            </p:cNvSpPr>
            <p:nvPr/>
          </p:nvSpPr>
          <p:spPr bwMode="auto">
            <a:xfrm>
              <a:off x="242" y="1094"/>
              <a:ext cx="1102" cy="4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chemeClr val="bg1"/>
                  </a:solidFill>
                </a:rPr>
                <a:t>CATV</a:t>
              </a:r>
              <a:endParaRPr lang="sr-Latn-C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9" name="Group 38"/>
          <p:cNvGrpSpPr>
            <a:grpSpLocks/>
          </p:cNvGrpSpPr>
          <p:nvPr/>
        </p:nvGrpSpPr>
        <p:grpSpPr bwMode="auto">
          <a:xfrm>
            <a:off x="3894065" y="3752211"/>
            <a:ext cx="1673393" cy="850900"/>
            <a:chOff x="144" y="1004"/>
            <a:chExt cx="1296" cy="659"/>
          </a:xfrm>
        </p:grpSpPr>
        <p:pic>
          <p:nvPicPr>
            <p:cNvPr id="70" name="Picture 39" descr="DUGME 2 sivo tamnije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004"/>
              <a:ext cx="1296" cy="6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" name="Rectangle 40"/>
            <p:cNvSpPr>
              <a:spLocks noChangeArrowheads="1"/>
            </p:cNvSpPr>
            <p:nvPr/>
          </p:nvSpPr>
          <p:spPr bwMode="auto">
            <a:xfrm>
              <a:off x="242" y="1094"/>
              <a:ext cx="1102" cy="4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chemeClr val="bg1"/>
                  </a:solidFill>
                </a:rPr>
                <a:t>DTH</a:t>
              </a:r>
              <a:endParaRPr lang="sr-Latn-C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38"/>
          <p:cNvGrpSpPr>
            <a:grpSpLocks/>
          </p:cNvGrpSpPr>
          <p:nvPr/>
        </p:nvGrpSpPr>
        <p:grpSpPr bwMode="auto">
          <a:xfrm>
            <a:off x="6339590" y="3602758"/>
            <a:ext cx="1673393" cy="850900"/>
            <a:chOff x="144" y="1004"/>
            <a:chExt cx="1296" cy="659"/>
          </a:xfrm>
        </p:grpSpPr>
        <p:pic>
          <p:nvPicPr>
            <p:cNvPr id="73" name="Picture 39" descr="DUGME 2 sivo tamnije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004"/>
              <a:ext cx="1296" cy="6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4" name="Rectangle 40"/>
            <p:cNvSpPr>
              <a:spLocks noChangeArrowheads="1"/>
            </p:cNvSpPr>
            <p:nvPr/>
          </p:nvSpPr>
          <p:spPr bwMode="auto">
            <a:xfrm>
              <a:off x="242" y="1094"/>
              <a:ext cx="1102" cy="4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chemeClr val="bg1"/>
                  </a:solidFill>
                </a:rPr>
                <a:t>IPTV</a:t>
              </a:r>
              <a:endParaRPr lang="sr-Latn-CS" sz="3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75" name="Rectangle 75"/>
          <p:cNvSpPr>
            <a:spLocks noChangeArrowheads="1"/>
          </p:cNvSpPr>
          <p:nvPr/>
        </p:nvSpPr>
        <p:spPr bwMode="auto">
          <a:xfrm>
            <a:off x="3437379" y="1524634"/>
            <a:ext cx="139653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4800" b="1" dirty="0" smtClean="0">
                <a:solidFill>
                  <a:srgbClr val="7F7F7F"/>
                </a:solidFill>
              </a:rPr>
              <a:t>70 %</a:t>
            </a:r>
            <a:endParaRPr lang="sr-Latn-CS" sz="4800" b="1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147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000"/>
                            </p:stCondLst>
                            <p:childTnLst>
                              <p:par>
                                <p:cTn id="8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500"/>
                            </p:stCondLst>
                            <p:childTnLst>
                              <p:par>
                                <p:cTn id="1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000"/>
                            </p:stCondLst>
                            <p:childTnLst>
                              <p:par>
                                <p:cTn id="1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500"/>
                            </p:stCondLst>
                            <p:childTnLst>
                              <p:par>
                                <p:cTn id="13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48" grpId="0" animBg="1"/>
      <p:bldP spid="49" grpId="0"/>
      <p:bldP spid="50" grpId="0"/>
      <p:bldP spid="51" grpId="0"/>
      <p:bldP spid="52" grpId="0"/>
      <p:bldP spid="53" grpId="0" animBg="1"/>
      <p:bldP spid="54" grpId="0" animBg="1"/>
      <p:bldP spid="55" grpId="0"/>
      <p:bldP spid="56" grpId="0"/>
      <p:bldP spid="57" grpId="0" animBg="1"/>
      <p:bldP spid="58" grpId="0" animBg="1"/>
      <p:bldP spid="59" grpId="0"/>
      <p:bldP spid="60" grpId="0"/>
      <p:bldP spid="61" grpId="0" animBg="1"/>
      <p:bldP spid="62" grpId="0" animBg="1"/>
      <p:bldP spid="63" grpId="0"/>
      <p:bldP spid="64" grpId="0"/>
      <p:bldP spid="65" grpId="0" animBg="1"/>
      <p:bldP spid="66" grpId="0" animBg="1"/>
      <p:bldP spid="67" grpId="0"/>
      <p:bldP spid="68" grpId="0"/>
      <p:bldP spid="7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521325" cy="1143000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DIGITAL CATV GROWTH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4" name="Group 51"/>
          <p:cNvGrpSpPr>
            <a:grpSpLocks/>
          </p:cNvGrpSpPr>
          <p:nvPr/>
        </p:nvGrpSpPr>
        <p:grpSpPr bwMode="auto">
          <a:xfrm>
            <a:off x="963613" y="2336800"/>
            <a:ext cx="7259637" cy="3108325"/>
            <a:chOff x="620" y="1472"/>
            <a:chExt cx="2717" cy="1958"/>
          </a:xfrm>
        </p:grpSpPr>
        <p:sp>
          <p:nvSpPr>
            <p:cNvPr id="5" name="Line 52"/>
            <p:cNvSpPr>
              <a:spLocks noChangeShapeType="1"/>
            </p:cNvSpPr>
            <p:nvPr/>
          </p:nvSpPr>
          <p:spPr bwMode="auto">
            <a:xfrm>
              <a:off x="620" y="3430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Line 53"/>
            <p:cNvSpPr>
              <a:spLocks noChangeShapeType="1"/>
            </p:cNvSpPr>
            <p:nvPr/>
          </p:nvSpPr>
          <p:spPr bwMode="auto">
            <a:xfrm>
              <a:off x="620" y="3212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Line 54"/>
            <p:cNvSpPr>
              <a:spLocks noChangeShapeType="1"/>
            </p:cNvSpPr>
            <p:nvPr/>
          </p:nvSpPr>
          <p:spPr bwMode="auto">
            <a:xfrm>
              <a:off x="620" y="2994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Line 55"/>
            <p:cNvSpPr>
              <a:spLocks noChangeShapeType="1"/>
            </p:cNvSpPr>
            <p:nvPr/>
          </p:nvSpPr>
          <p:spPr bwMode="auto">
            <a:xfrm>
              <a:off x="620" y="2777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Line 56"/>
            <p:cNvSpPr>
              <a:spLocks noChangeShapeType="1"/>
            </p:cNvSpPr>
            <p:nvPr/>
          </p:nvSpPr>
          <p:spPr bwMode="auto">
            <a:xfrm>
              <a:off x="620" y="2342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Line 57"/>
            <p:cNvSpPr>
              <a:spLocks noChangeShapeType="1"/>
            </p:cNvSpPr>
            <p:nvPr/>
          </p:nvSpPr>
          <p:spPr bwMode="auto">
            <a:xfrm>
              <a:off x="620" y="1472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Line 58"/>
            <p:cNvSpPr>
              <a:spLocks noChangeShapeType="1"/>
            </p:cNvSpPr>
            <p:nvPr/>
          </p:nvSpPr>
          <p:spPr bwMode="auto">
            <a:xfrm>
              <a:off x="620" y="1689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Line 59"/>
            <p:cNvSpPr>
              <a:spLocks noChangeShapeType="1"/>
            </p:cNvSpPr>
            <p:nvPr/>
          </p:nvSpPr>
          <p:spPr bwMode="auto">
            <a:xfrm>
              <a:off x="620" y="2559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Line 60"/>
            <p:cNvSpPr>
              <a:spLocks noChangeShapeType="1"/>
            </p:cNvSpPr>
            <p:nvPr/>
          </p:nvSpPr>
          <p:spPr bwMode="auto">
            <a:xfrm>
              <a:off x="620" y="1907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Line 61"/>
            <p:cNvSpPr>
              <a:spLocks noChangeShapeType="1"/>
            </p:cNvSpPr>
            <p:nvPr/>
          </p:nvSpPr>
          <p:spPr bwMode="auto">
            <a:xfrm>
              <a:off x="620" y="2124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5" name="AutoShape 64"/>
          <p:cNvSpPr>
            <a:spLocks noChangeArrowheads="1"/>
          </p:cNvSpPr>
          <p:nvPr/>
        </p:nvSpPr>
        <p:spPr bwMode="auto">
          <a:xfrm rot="10800000" flipH="1" flipV="1">
            <a:off x="1223474" y="5788026"/>
            <a:ext cx="1852991" cy="88106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C6D0DC"/>
              </a:gs>
              <a:gs pos="100000">
                <a:srgbClr val="C6D0DC">
                  <a:gamma/>
                  <a:shade val="66667"/>
                  <a:invGamma/>
                  <a:alpha val="2000"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18" name="AutoShape 67"/>
          <p:cNvSpPr>
            <a:spLocks noChangeArrowheads="1"/>
          </p:cNvSpPr>
          <p:nvPr/>
        </p:nvSpPr>
        <p:spPr bwMode="auto">
          <a:xfrm>
            <a:off x="1223474" y="3285549"/>
            <a:ext cx="1852991" cy="257391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0000">
                  <a:alpha val="80000"/>
                </a:srgbClr>
              </a:gs>
              <a:gs pos="100000">
                <a:srgbClr val="FF0000">
                  <a:gamma/>
                  <a:shade val="51373"/>
                  <a:invGamma/>
                </a:srgbClr>
              </a:gs>
            </a:gsLst>
            <a:lin ang="27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20" name="AutoShape 70"/>
          <p:cNvSpPr>
            <a:spLocks noChangeArrowheads="1"/>
          </p:cNvSpPr>
          <p:nvPr/>
        </p:nvSpPr>
        <p:spPr bwMode="auto">
          <a:xfrm rot="10800000" flipH="1" flipV="1">
            <a:off x="3492073" y="5765800"/>
            <a:ext cx="1844926" cy="89693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C6D0DC"/>
              </a:gs>
              <a:gs pos="100000">
                <a:srgbClr val="C6D0DC">
                  <a:gamma/>
                  <a:shade val="66667"/>
                  <a:invGamma/>
                  <a:alpha val="2000"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21" name="AutoShape 71"/>
          <p:cNvSpPr>
            <a:spLocks noChangeArrowheads="1"/>
          </p:cNvSpPr>
          <p:nvPr/>
        </p:nvSpPr>
        <p:spPr bwMode="auto">
          <a:xfrm>
            <a:off x="3482040" y="2768600"/>
            <a:ext cx="1844926" cy="30194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lumMod val="65000"/>
                  <a:alpha val="80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27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contourW="12700" prstMaterial="legacyMatte">
            <a:bevelT w="13500" h="13500" prst="angle"/>
            <a:bevelB w="13500" h="13500" prst="angle"/>
            <a:extrusionClr>
              <a:schemeClr val="bg1">
                <a:lumMod val="65000"/>
              </a:schemeClr>
            </a:extrusionClr>
            <a:contourClr>
              <a:schemeClr val="tx1">
                <a:lumMod val="65000"/>
                <a:lumOff val="35000"/>
              </a:schemeClr>
            </a:contour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155" y="563717"/>
            <a:ext cx="1481708" cy="574540"/>
          </a:xfrm>
          <a:prstGeom prst="rect">
            <a:avLst/>
          </a:prstGeom>
        </p:spPr>
      </p:pic>
      <p:sp>
        <p:nvSpPr>
          <p:cNvPr id="26" name="Rectangle 72"/>
          <p:cNvSpPr>
            <a:spLocks noChangeArrowheads="1"/>
          </p:cNvSpPr>
          <p:nvPr/>
        </p:nvSpPr>
        <p:spPr bwMode="auto">
          <a:xfrm>
            <a:off x="1823716" y="6000128"/>
            <a:ext cx="7745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000" b="1" dirty="0" smtClean="0"/>
              <a:t>201</a:t>
            </a:r>
            <a:r>
              <a:rPr lang="en-US" sz="2000" b="1" dirty="0"/>
              <a:t>1</a:t>
            </a:r>
            <a:r>
              <a:rPr lang="en-US" sz="2000" b="1" dirty="0" smtClean="0"/>
              <a:t>.</a:t>
            </a:r>
            <a:endParaRPr lang="sr-Latn-CS" sz="2000" b="1" dirty="0"/>
          </a:p>
        </p:txBody>
      </p:sp>
      <p:sp>
        <p:nvSpPr>
          <p:cNvPr id="27" name="Rectangle 75"/>
          <p:cNvSpPr>
            <a:spLocks noChangeArrowheads="1"/>
          </p:cNvSpPr>
          <p:nvPr/>
        </p:nvSpPr>
        <p:spPr bwMode="auto">
          <a:xfrm>
            <a:off x="1676881" y="4310526"/>
            <a:ext cx="992579" cy="58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3200" b="1" dirty="0" smtClean="0">
                <a:solidFill>
                  <a:schemeClr val="bg1"/>
                </a:solidFill>
              </a:rPr>
              <a:t>11 %</a:t>
            </a:r>
            <a:endParaRPr lang="sr-Latn-CS" sz="3200" b="1" dirty="0">
              <a:solidFill>
                <a:schemeClr val="bg1"/>
              </a:solidFill>
            </a:endParaRPr>
          </a:p>
        </p:txBody>
      </p:sp>
      <p:sp>
        <p:nvSpPr>
          <p:cNvPr id="29" name="Rectangle 75"/>
          <p:cNvSpPr>
            <a:spLocks noChangeArrowheads="1"/>
          </p:cNvSpPr>
          <p:nvPr/>
        </p:nvSpPr>
        <p:spPr bwMode="auto">
          <a:xfrm>
            <a:off x="3873015" y="3862110"/>
            <a:ext cx="109517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3600" b="1" dirty="0" smtClean="0">
                <a:solidFill>
                  <a:schemeClr val="bg1"/>
                </a:solidFill>
              </a:rPr>
              <a:t>14 %</a:t>
            </a:r>
            <a:endParaRPr lang="sr-Latn-CS" sz="3600" b="1" dirty="0">
              <a:solidFill>
                <a:schemeClr val="bg1"/>
              </a:solidFill>
            </a:endParaRPr>
          </a:p>
        </p:txBody>
      </p:sp>
      <p:sp>
        <p:nvSpPr>
          <p:cNvPr id="32" name="Rectangle 72"/>
          <p:cNvSpPr>
            <a:spLocks noChangeArrowheads="1"/>
          </p:cNvSpPr>
          <p:nvPr/>
        </p:nvSpPr>
        <p:spPr bwMode="auto">
          <a:xfrm>
            <a:off x="4124719" y="6000128"/>
            <a:ext cx="7745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000" b="1" dirty="0" smtClean="0"/>
              <a:t>2012.</a:t>
            </a:r>
            <a:endParaRPr lang="sr-Latn-CS" sz="2000" b="1" dirty="0"/>
          </a:p>
        </p:txBody>
      </p:sp>
      <p:sp>
        <p:nvSpPr>
          <p:cNvPr id="28" name="AutoShape 70"/>
          <p:cNvSpPr>
            <a:spLocks noChangeArrowheads="1"/>
          </p:cNvSpPr>
          <p:nvPr/>
        </p:nvSpPr>
        <p:spPr bwMode="auto">
          <a:xfrm rot="10800000" flipH="1" flipV="1">
            <a:off x="5802126" y="5765800"/>
            <a:ext cx="1844926" cy="89693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C6D0DC"/>
              </a:gs>
              <a:gs pos="100000">
                <a:srgbClr val="C6D0DC">
                  <a:gamma/>
                  <a:shade val="66667"/>
                  <a:invGamma/>
                  <a:alpha val="2000"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0" name="AutoShape 71"/>
          <p:cNvSpPr>
            <a:spLocks noChangeArrowheads="1"/>
          </p:cNvSpPr>
          <p:nvPr/>
        </p:nvSpPr>
        <p:spPr bwMode="auto">
          <a:xfrm>
            <a:off x="5792093" y="2336800"/>
            <a:ext cx="1844926" cy="34512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60000"/>
                  <a:lumOff val="40000"/>
                  <a:alpha val="80000"/>
                </a:schemeClr>
              </a:gs>
              <a:gs pos="100000">
                <a:srgbClr val="0080FF">
                  <a:gamma/>
                  <a:shade val="51373"/>
                  <a:invGamma/>
                </a:srgbClr>
              </a:gs>
            </a:gsLst>
            <a:lin ang="27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tx2">
                <a:lumMod val="60000"/>
                <a:lumOff val="40000"/>
              </a:schemeClr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6" name="Rectangle 75"/>
          <p:cNvSpPr>
            <a:spLocks noChangeArrowheads="1"/>
          </p:cNvSpPr>
          <p:nvPr/>
        </p:nvSpPr>
        <p:spPr bwMode="auto">
          <a:xfrm>
            <a:off x="6183068" y="3425537"/>
            <a:ext cx="129554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4400" b="1" dirty="0" smtClean="0">
                <a:solidFill>
                  <a:schemeClr val="bg1"/>
                </a:solidFill>
              </a:rPr>
              <a:t>18 %</a:t>
            </a:r>
            <a:endParaRPr lang="sr-Latn-CS" sz="4400" b="1" dirty="0">
              <a:solidFill>
                <a:schemeClr val="bg1"/>
              </a:solidFill>
            </a:endParaRPr>
          </a:p>
        </p:txBody>
      </p:sp>
      <p:sp>
        <p:nvSpPr>
          <p:cNvPr id="37" name="Rectangle 72"/>
          <p:cNvSpPr>
            <a:spLocks noChangeArrowheads="1"/>
          </p:cNvSpPr>
          <p:nvPr/>
        </p:nvSpPr>
        <p:spPr bwMode="auto">
          <a:xfrm>
            <a:off x="6434772" y="6000128"/>
            <a:ext cx="7745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000" b="1" dirty="0" smtClean="0"/>
              <a:t>201</a:t>
            </a:r>
            <a:r>
              <a:rPr lang="sr-Cyrl-CS" sz="2000" b="1" dirty="0"/>
              <a:t>3</a:t>
            </a:r>
            <a:r>
              <a:rPr lang="en-US" sz="2000" b="1" dirty="0" smtClean="0"/>
              <a:t>.</a:t>
            </a:r>
            <a:endParaRPr lang="sr-Latn-CS" sz="2000" b="1" dirty="0"/>
          </a:p>
        </p:txBody>
      </p:sp>
    </p:spTree>
    <p:extLst>
      <p:ext uri="{BB962C8B-B14F-4D97-AF65-F5344CB8AC3E}">
        <p14:creationId xmlns:p14="http://schemas.microsoft.com/office/powerpoint/2010/main" val="33007900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20" grpId="0" animBg="1"/>
      <p:bldP spid="21" grpId="0" animBg="1"/>
      <p:bldP spid="26" grpId="0"/>
      <p:bldP spid="27" grpId="0"/>
      <p:bldP spid="29" grpId="0"/>
      <p:bldP spid="32" grpId="0"/>
      <p:bldP spid="28" grpId="0" animBg="1"/>
      <p:bldP spid="30" grpId="0" animBg="1"/>
      <p:bldP spid="36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521325" cy="1143000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NUMBER OF TELEVISION </a:t>
            </a:r>
            <a:b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PROGRAMMES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4" name="Group 51"/>
          <p:cNvGrpSpPr>
            <a:grpSpLocks/>
          </p:cNvGrpSpPr>
          <p:nvPr/>
        </p:nvGrpSpPr>
        <p:grpSpPr bwMode="auto">
          <a:xfrm>
            <a:off x="963613" y="2336800"/>
            <a:ext cx="7259637" cy="3108325"/>
            <a:chOff x="620" y="1472"/>
            <a:chExt cx="2717" cy="1958"/>
          </a:xfrm>
        </p:grpSpPr>
        <p:sp>
          <p:nvSpPr>
            <p:cNvPr id="5" name="Line 52"/>
            <p:cNvSpPr>
              <a:spLocks noChangeShapeType="1"/>
            </p:cNvSpPr>
            <p:nvPr/>
          </p:nvSpPr>
          <p:spPr bwMode="auto">
            <a:xfrm>
              <a:off x="620" y="3430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Line 53"/>
            <p:cNvSpPr>
              <a:spLocks noChangeShapeType="1"/>
            </p:cNvSpPr>
            <p:nvPr/>
          </p:nvSpPr>
          <p:spPr bwMode="auto">
            <a:xfrm>
              <a:off x="620" y="3212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Line 54"/>
            <p:cNvSpPr>
              <a:spLocks noChangeShapeType="1"/>
            </p:cNvSpPr>
            <p:nvPr/>
          </p:nvSpPr>
          <p:spPr bwMode="auto">
            <a:xfrm>
              <a:off x="620" y="2994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Line 55"/>
            <p:cNvSpPr>
              <a:spLocks noChangeShapeType="1"/>
            </p:cNvSpPr>
            <p:nvPr/>
          </p:nvSpPr>
          <p:spPr bwMode="auto">
            <a:xfrm>
              <a:off x="620" y="2777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Line 56"/>
            <p:cNvSpPr>
              <a:spLocks noChangeShapeType="1"/>
            </p:cNvSpPr>
            <p:nvPr/>
          </p:nvSpPr>
          <p:spPr bwMode="auto">
            <a:xfrm>
              <a:off x="620" y="2342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Line 57"/>
            <p:cNvSpPr>
              <a:spLocks noChangeShapeType="1"/>
            </p:cNvSpPr>
            <p:nvPr/>
          </p:nvSpPr>
          <p:spPr bwMode="auto">
            <a:xfrm>
              <a:off x="620" y="1472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Line 58"/>
            <p:cNvSpPr>
              <a:spLocks noChangeShapeType="1"/>
            </p:cNvSpPr>
            <p:nvPr/>
          </p:nvSpPr>
          <p:spPr bwMode="auto">
            <a:xfrm>
              <a:off x="620" y="1689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Line 59"/>
            <p:cNvSpPr>
              <a:spLocks noChangeShapeType="1"/>
            </p:cNvSpPr>
            <p:nvPr/>
          </p:nvSpPr>
          <p:spPr bwMode="auto">
            <a:xfrm>
              <a:off x="620" y="2559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Line 60"/>
            <p:cNvSpPr>
              <a:spLocks noChangeShapeType="1"/>
            </p:cNvSpPr>
            <p:nvPr/>
          </p:nvSpPr>
          <p:spPr bwMode="auto">
            <a:xfrm>
              <a:off x="620" y="1907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Line 61"/>
            <p:cNvSpPr>
              <a:spLocks noChangeShapeType="1"/>
            </p:cNvSpPr>
            <p:nvPr/>
          </p:nvSpPr>
          <p:spPr bwMode="auto">
            <a:xfrm>
              <a:off x="620" y="2124"/>
              <a:ext cx="2717" cy="0"/>
            </a:xfrm>
            <a:prstGeom prst="line">
              <a:avLst/>
            </a:prstGeom>
            <a:noFill/>
            <a:ln w="19050">
              <a:solidFill>
                <a:srgbClr val="CCCC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5" name="AutoShape 64"/>
          <p:cNvSpPr>
            <a:spLocks noChangeArrowheads="1"/>
          </p:cNvSpPr>
          <p:nvPr/>
        </p:nvSpPr>
        <p:spPr bwMode="auto">
          <a:xfrm rot="10800000" flipH="1" flipV="1">
            <a:off x="1409906" y="5788026"/>
            <a:ext cx="2305186" cy="88106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C6D0DC"/>
              </a:gs>
              <a:gs pos="100000">
                <a:srgbClr val="C6D0DC">
                  <a:gamma/>
                  <a:shade val="66667"/>
                  <a:invGamma/>
                  <a:alpha val="2000"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18" name="AutoShape 67"/>
          <p:cNvSpPr>
            <a:spLocks noChangeArrowheads="1"/>
          </p:cNvSpPr>
          <p:nvPr/>
        </p:nvSpPr>
        <p:spPr bwMode="auto">
          <a:xfrm>
            <a:off x="1409906" y="2842815"/>
            <a:ext cx="2305186" cy="30166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0000">
                  <a:alpha val="80000"/>
                </a:srgbClr>
              </a:gs>
              <a:gs pos="100000">
                <a:srgbClr val="FF0000">
                  <a:gamma/>
                  <a:shade val="51373"/>
                  <a:invGamma/>
                </a:srgbClr>
              </a:gs>
            </a:gsLst>
            <a:lin ang="27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20" name="AutoShape 70"/>
          <p:cNvSpPr>
            <a:spLocks noChangeArrowheads="1"/>
          </p:cNvSpPr>
          <p:nvPr/>
        </p:nvSpPr>
        <p:spPr bwMode="auto">
          <a:xfrm rot="10800000" flipH="1" flipV="1">
            <a:off x="4600967" y="5765800"/>
            <a:ext cx="2295153" cy="89693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C6D0DC"/>
              </a:gs>
              <a:gs pos="100000">
                <a:srgbClr val="C6D0DC">
                  <a:gamma/>
                  <a:shade val="66667"/>
                  <a:invGamma/>
                  <a:alpha val="2000"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21" name="AutoShape 71"/>
          <p:cNvSpPr>
            <a:spLocks noChangeArrowheads="1"/>
          </p:cNvSpPr>
          <p:nvPr/>
        </p:nvSpPr>
        <p:spPr bwMode="auto">
          <a:xfrm>
            <a:off x="4590934" y="3541868"/>
            <a:ext cx="2295153" cy="224615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60000"/>
                  <a:lumOff val="40000"/>
                  <a:alpha val="80000"/>
                </a:schemeClr>
              </a:gs>
              <a:gs pos="100000">
                <a:srgbClr val="0080FF">
                  <a:gamma/>
                  <a:shade val="51373"/>
                  <a:invGamma/>
                </a:srgbClr>
              </a:gs>
            </a:gsLst>
            <a:lin ang="27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tx2">
                <a:lumMod val="60000"/>
                <a:lumOff val="40000"/>
              </a:schemeClr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155" y="563717"/>
            <a:ext cx="1481708" cy="574540"/>
          </a:xfrm>
          <a:prstGeom prst="rect">
            <a:avLst/>
          </a:prstGeom>
        </p:spPr>
      </p:pic>
      <p:sp>
        <p:nvSpPr>
          <p:cNvPr id="26" name="Rectangle 72"/>
          <p:cNvSpPr>
            <a:spLocks noChangeArrowheads="1"/>
          </p:cNvSpPr>
          <p:nvPr/>
        </p:nvSpPr>
        <p:spPr bwMode="auto">
          <a:xfrm>
            <a:off x="1835368" y="6000128"/>
            <a:ext cx="162498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000" b="1" dirty="0" smtClean="0"/>
              <a:t>DIGITAL CATV</a:t>
            </a:r>
            <a:endParaRPr lang="sr-Latn-CS" sz="2000" b="1" dirty="0"/>
          </a:p>
        </p:txBody>
      </p:sp>
      <p:sp>
        <p:nvSpPr>
          <p:cNvPr id="27" name="Rectangle 75"/>
          <p:cNvSpPr>
            <a:spLocks noChangeArrowheads="1"/>
          </p:cNvSpPr>
          <p:nvPr/>
        </p:nvSpPr>
        <p:spPr bwMode="auto">
          <a:xfrm>
            <a:off x="2201221" y="3768901"/>
            <a:ext cx="75663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4400" b="1" dirty="0" smtClean="0">
                <a:solidFill>
                  <a:schemeClr val="bg1"/>
                </a:solidFill>
              </a:rPr>
              <a:t>78</a:t>
            </a:r>
            <a:endParaRPr lang="sr-Latn-CS" sz="4400" b="1" dirty="0">
              <a:solidFill>
                <a:schemeClr val="bg1"/>
              </a:solidFill>
            </a:endParaRPr>
          </a:p>
        </p:txBody>
      </p:sp>
      <p:sp>
        <p:nvSpPr>
          <p:cNvPr id="29" name="Rectangle 75"/>
          <p:cNvSpPr>
            <a:spLocks noChangeArrowheads="1"/>
          </p:cNvSpPr>
          <p:nvPr/>
        </p:nvSpPr>
        <p:spPr bwMode="auto">
          <a:xfrm>
            <a:off x="5382249" y="4153622"/>
            <a:ext cx="75663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4400" b="1" dirty="0" smtClean="0">
                <a:solidFill>
                  <a:schemeClr val="bg1"/>
                </a:solidFill>
              </a:rPr>
              <a:t>54</a:t>
            </a:r>
            <a:endParaRPr lang="sr-Latn-CS" sz="4400" b="1" dirty="0">
              <a:solidFill>
                <a:schemeClr val="bg1"/>
              </a:solidFill>
            </a:endParaRPr>
          </a:p>
        </p:txBody>
      </p:sp>
      <p:sp>
        <p:nvSpPr>
          <p:cNvPr id="32" name="Rectangle 72"/>
          <p:cNvSpPr>
            <a:spLocks noChangeArrowheads="1"/>
          </p:cNvSpPr>
          <p:nvPr/>
        </p:nvSpPr>
        <p:spPr bwMode="auto">
          <a:xfrm>
            <a:off x="4829965" y="6000128"/>
            <a:ext cx="201850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000" b="1" dirty="0" smtClean="0"/>
              <a:t>ANALOGUE CATV</a:t>
            </a:r>
            <a:endParaRPr lang="sr-Latn-CS" sz="2000" b="1" dirty="0"/>
          </a:p>
        </p:txBody>
      </p:sp>
    </p:spTree>
    <p:extLst>
      <p:ext uri="{BB962C8B-B14F-4D97-AF65-F5344CB8AC3E}">
        <p14:creationId xmlns:p14="http://schemas.microsoft.com/office/powerpoint/2010/main" val="23992599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20" grpId="0" animBg="1"/>
      <p:bldP spid="21" grpId="0" animBg="1"/>
      <p:bldP spid="26" grpId="0"/>
      <p:bldP spid="27" grpId="0"/>
      <p:bldP spid="29" grpId="0"/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239</Words>
  <Application>Microsoft Macintosh PowerPoint</Application>
  <PresentationFormat>On-screen Show (4:3)</PresentationFormat>
  <Paragraphs>133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SERBIA</vt:lpstr>
      <vt:lpstr>TOTAL NUMBER OF MEDIA CONTENT DISTRIBUTION SUBSCRIBERS </vt:lpstr>
      <vt:lpstr>CATV SUBSCRIBERS</vt:lpstr>
      <vt:lpstr>CATV PENETRATION PER POPULATION</vt:lpstr>
      <vt:lpstr>CATV PENETRATION PER HOUSEHOLDS</vt:lpstr>
      <vt:lpstr>SUBSCRIBERS PER TYPE OF NETWORK</vt:lpstr>
      <vt:lpstr>DIGITAL CATV GROWTH</vt:lpstr>
      <vt:lpstr>NUMBER OF TELEVISION  PROGRAMMES</vt:lpstr>
      <vt:lpstr>TOTAL REVENUES  GENERATED BY OPERATORS</vt:lpstr>
      <vt:lpstr>SERBIA INTERNET MARKET</vt:lpstr>
      <vt:lpstr>HOUSEHOLDS WITH INTERNET CONNECTION</vt:lpstr>
      <vt:lpstr>USERS PER TYPE OF INTERNET CONNECTION</vt:lpstr>
      <vt:lpstr>THANK YOU</vt:lpstr>
    </vt:vector>
  </TitlesOfParts>
  <Company>zr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 r</dc:creator>
  <cp:lastModifiedBy>z r</cp:lastModifiedBy>
  <cp:revision>29</cp:revision>
  <dcterms:created xsi:type="dcterms:W3CDTF">2014-09-25T09:26:48Z</dcterms:created>
  <dcterms:modified xsi:type="dcterms:W3CDTF">2014-09-26T10:53:35Z</dcterms:modified>
</cp:coreProperties>
</file>