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4" r:id="rId3"/>
    <p:sldMasterId id="2147483687" r:id="rId4"/>
    <p:sldMasterId id="2147483700" r:id="rId5"/>
  </p:sldMasterIdLst>
  <p:notesMasterIdLst>
    <p:notesMasterId r:id="rId25"/>
  </p:notesMasterIdLst>
  <p:handoutMasterIdLst>
    <p:handoutMasterId r:id="rId26"/>
  </p:handoutMasterIdLst>
  <p:sldIdLst>
    <p:sldId id="256" r:id="rId6"/>
    <p:sldId id="257" r:id="rId7"/>
    <p:sldId id="276" r:id="rId8"/>
    <p:sldId id="259" r:id="rId9"/>
    <p:sldId id="260" r:id="rId10"/>
    <p:sldId id="261" r:id="rId11"/>
    <p:sldId id="262" r:id="rId12"/>
    <p:sldId id="277" r:id="rId13"/>
    <p:sldId id="264" r:id="rId14"/>
    <p:sldId id="265" r:id="rId15"/>
    <p:sldId id="278" r:id="rId16"/>
    <p:sldId id="267" r:id="rId17"/>
    <p:sldId id="279" r:id="rId18"/>
    <p:sldId id="268" r:id="rId19"/>
    <p:sldId id="269" r:id="rId20"/>
    <p:sldId id="280" r:id="rId21"/>
    <p:sldId id="270" r:id="rId22"/>
    <p:sldId id="271" r:id="rId23"/>
    <p:sldId id="27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362" autoAdjust="0"/>
  </p:normalViewPr>
  <p:slideViewPr>
    <p:cSldViewPr>
      <p:cViewPr varScale="1">
        <p:scale>
          <a:sx n="100" d="100"/>
          <a:sy n="100" d="100"/>
        </p:scale>
        <p:origin x="-184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D:\PiR\Konferencije\SCTE%20Belgrade\Book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PiR\Konferencije\FTTx%20London%202014\Podaci.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sr-Latn-CS"/>
  <c:roundedCorners val="1"/>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0.12125240594925635"/>
          <c:y val="3.6416614625221534E-2"/>
          <c:w val="0.84819203849518809"/>
          <c:h val="0.73791592478551948"/>
        </c:manualLayout>
      </c:layout>
      <c:barChart>
        <c:barDir val="col"/>
        <c:grouping val="stacked"/>
        <c:varyColors val="0"/>
        <c:ser>
          <c:idx val="0"/>
          <c:order val="0"/>
          <c:tx>
            <c:strRef>
              <c:f>Sheet1!$O$20</c:f>
              <c:strCache>
                <c:ptCount val="1"/>
                <c:pt idx="0">
                  <c:v>Switching and management system</c:v>
                </c:pt>
              </c:strCache>
            </c:strRef>
          </c:tx>
          <c:invertIfNegative val="0"/>
          <c:dLbls>
            <c:spPr>
              <a:noFill/>
            </c:spPr>
            <c:txPr>
              <a:bodyPr/>
              <a:lstStyle/>
              <a:p>
                <a:pPr>
                  <a:defRPr sz="1200" b="1">
                    <a:solidFill>
                      <a:schemeClr val="bg1"/>
                    </a:solidFill>
                  </a:defRPr>
                </a:pPr>
                <a:endParaRPr lang="sr-Latn-RS"/>
              </a:p>
            </c:txPr>
            <c:dLblPos val="ctr"/>
            <c:showLegendKey val="0"/>
            <c:showVal val="1"/>
            <c:showCatName val="0"/>
            <c:showSerName val="0"/>
            <c:showPercent val="0"/>
            <c:showBubbleSize val="0"/>
            <c:showLeaderLines val="0"/>
          </c:dLbls>
          <c:val>
            <c:numRef>
              <c:f>Sheet1!$P$20:$Q$20</c:f>
              <c:numCache>
                <c:formatCode>#,##0</c:formatCode>
                <c:ptCount val="2"/>
                <c:pt idx="0">
                  <c:v>1637</c:v>
                </c:pt>
                <c:pt idx="1">
                  <c:v>1059</c:v>
                </c:pt>
              </c:numCache>
            </c:numRef>
          </c:val>
        </c:ser>
        <c:ser>
          <c:idx val="1"/>
          <c:order val="1"/>
          <c:tx>
            <c:strRef>
              <c:f>Sheet1!$O$21</c:f>
              <c:strCache>
                <c:ptCount val="1"/>
                <c:pt idx="0">
                  <c:v>Access network</c:v>
                </c:pt>
              </c:strCache>
            </c:strRef>
          </c:tx>
          <c:invertIfNegative val="0"/>
          <c:dLbls>
            <c:txPr>
              <a:bodyPr/>
              <a:lstStyle/>
              <a:p>
                <a:pPr>
                  <a:defRPr sz="1200" b="1">
                    <a:solidFill>
                      <a:schemeClr val="bg1"/>
                    </a:solidFill>
                  </a:defRPr>
                </a:pPr>
                <a:endParaRPr lang="sr-Latn-RS"/>
              </a:p>
            </c:txPr>
            <c:dLblPos val="ctr"/>
            <c:showLegendKey val="0"/>
            <c:showVal val="1"/>
            <c:showCatName val="0"/>
            <c:showSerName val="0"/>
            <c:showPercent val="0"/>
            <c:showBubbleSize val="0"/>
            <c:showLeaderLines val="0"/>
          </c:dLbls>
          <c:val>
            <c:numRef>
              <c:f>Sheet1!$P$21:$Q$21</c:f>
              <c:numCache>
                <c:formatCode>#,##0</c:formatCode>
                <c:ptCount val="2"/>
                <c:pt idx="0">
                  <c:v>2795</c:v>
                </c:pt>
                <c:pt idx="1">
                  <c:v>2155</c:v>
                </c:pt>
              </c:numCache>
            </c:numRef>
          </c:val>
        </c:ser>
        <c:ser>
          <c:idx val="2"/>
          <c:order val="2"/>
          <c:tx>
            <c:strRef>
              <c:f>Sheet1!$O$22</c:f>
              <c:strCache>
                <c:ptCount val="1"/>
                <c:pt idx="0">
                  <c:v>Wireless network</c:v>
                </c:pt>
              </c:strCache>
            </c:strRef>
          </c:tx>
          <c:invertIfNegative val="0"/>
          <c:dLbls>
            <c:txPr>
              <a:bodyPr/>
              <a:lstStyle/>
              <a:p>
                <a:pPr>
                  <a:defRPr sz="1200">
                    <a:solidFill>
                      <a:schemeClr val="bg1"/>
                    </a:solidFill>
                  </a:defRPr>
                </a:pPr>
                <a:endParaRPr lang="sr-Latn-RS"/>
              </a:p>
            </c:txPr>
            <c:dLblPos val="ctr"/>
            <c:showLegendKey val="0"/>
            <c:showVal val="1"/>
            <c:showCatName val="0"/>
            <c:showSerName val="0"/>
            <c:showPercent val="0"/>
            <c:showBubbleSize val="0"/>
            <c:showLeaderLines val="0"/>
          </c:dLbls>
          <c:val>
            <c:numRef>
              <c:f>Sheet1!$P$22:$Q$22</c:f>
              <c:numCache>
                <c:formatCode>#,##0</c:formatCode>
                <c:ptCount val="2"/>
                <c:pt idx="0">
                  <c:v>1483</c:v>
                </c:pt>
                <c:pt idx="1">
                  <c:v>2392</c:v>
                </c:pt>
              </c:numCache>
            </c:numRef>
          </c:val>
        </c:ser>
        <c:ser>
          <c:idx val="3"/>
          <c:order val="3"/>
          <c:tx>
            <c:strRef>
              <c:f>Sheet1!$O$23</c:f>
              <c:strCache>
                <c:ptCount val="1"/>
                <c:pt idx="0">
                  <c:v>Transport optical network</c:v>
                </c:pt>
              </c:strCache>
            </c:strRef>
          </c:tx>
          <c:invertIfNegative val="0"/>
          <c:dLbls>
            <c:txPr>
              <a:bodyPr/>
              <a:lstStyle/>
              <a:p>
                <a:pPr>
                  <a:defRPr sz="1200">
                    <a:solidFill>
                      <a:schemeClr val="bg1"/>
                    </a:solidFill>
                  </a:defRPr>
                </a:pPr>
                <a:endParaRPr lang="sr-Latn-RS"/>
              </a:p>
            </c:txPr>
            <c:dLblPos val="ctr"/>
            <c:showLegendKey val="0"/>
            <c:showVal val="1"/>
            <c:showCatName val="0"/>
            <c:showSerName val="0"/>
            <c:showPercent val="0"/>
            <c:showBubbleSize val="0"/>
            <c:showLeaderLines val="0"/>
          </c:dLbls>
          <c:val>
            <c:numRef>
              <c:f>Sheet1!$P$23:$Q$23</c:f>
              <c:numCache>
                <c:formatCode>#,##0</c:formatCode>
                <c:ptCount val="2"/>
                <c:pt idx="0">
                  <c:v>1734</c:v>
                </c:pt>
                <c:pt idx="1">
                  <c:v>1204</c:v>
                </c:pt>
              </c:numCache>
            </c:numRef>
          </c:val>
        </c:ser>
        <c:ser>
          <c:idx val="4"/>
          <c:order val="4"/>
          <c:tx>
            <c:strRef>
              <c:f>Sheet1!$O$24</c:f>
              <c:strCache>
                <c:ptCount val="1"/>
                <c:pt idx="0">
                  <c:v>Internet and Multimedia</c:v>
                </c:pt>
              </c:strCache>
            </c:strRef>
          </c:tx>
          <c:invertIfNegative val="0"/>
          <c:dLbls>
            <c:txPr>
              <a:bodyPr/>
              <a:lstStyle/>
              <a:p>
                <a:pPr>
                  <a:defRPr sz="1200" b="1">
                    <a:solidFill>
                      <a:schemeClr val="bg1"/>
                    </a:solidFill>
                  </a:defRPr>
                </a:pPr>
                <a:endParaRPr lang="sr-Latn-RS"/>
              </a:p>
            </c:txPr>
            <c:dLblPos val="ctr"/>
            <c:showLegendKey val="0"/>
            <c:showVal val="1"/>
            <c:showCatName val="0"/>
            <c:showSerName val="0"/>
            <c:showPercent val="0"/>
            <c:showBubbleSize val="0"/>
            <c:showLeaderLines val="0"/>
          </c:dLbls>
          <c:val>
            <c:numRef>
              <c:f>Sheet1!$P$24:$Q$24</c:f>
              <c:numCache>
                <c:formatCode>#,##0</c:formatCode>
                <c:ptCount val="2"/>
                <c:pt idx="0">
                  <c:v>1722</c:v>
                </c:pt>
                <c:pt idx="1">
                  <c:v>3141</c:v>
                </c:pt>
              </c:numCache>
            </c:numRef>
          </c:val>
        </c:ser>
        <c:ser>
          <c:idx val="5"/>
          <c:order val="5"/>
          <c:tx>
            <c:strRef>
              <c:f>Sheet1!$O$25</c:f>
              <c:strCache>
                <c:ptCount val="1"/>
                <c:pt idx="0">
                  <c:v>Other technical invetments</c:v>
                </c:pt>
              </c:strCache>
            </c:strRef>
          </c:tx>
          <c:invertIfNegative val="0"/>
          <c:dLbls>
            <c:dLbl>
              <c:idx val="0"/>
              <c:layout>
                <c:manualLayout>
                  <c:x val="-5.7102069950035689E-3"/>
                  <c:y val="-3.0511060259344011E-2"/>
                </c:manualLayout>
              </c:layout>
              <c:dLblPos val="ctr"/>
              <c:showLegendKey val="0"/>
              <c:showVal val="1"/>
              <c:showCatName val="0"/>
              <c:showSerName val="0"/>
              <c:showPercent val="0"/>
              <c:showBubbleSize val="0"/>
            </c:dLbl>
            <c:dLbl>
              <c:idx val="1"/>
              <c:layout>
                <c:manualLayout>
                  <c:x val="0"/>
                  <c:y val="-3.6613272311212801E-2"/>
                </c:manualLayout>
              </c:layout>
              <c:dLblPos val="ctr"/>
              <c:showLegendKey val="0"/>
              <c:showVal val="1"/>
              <c:showCatName val="0"/>
              <c:showSerName val="0"/>
              <c:showPercent val="0"/>
              <c:showBubbleSize val="0"/>
            </c:dLbl>
            <c:txPr>
              <a:bodyPr/>
              <a:lstStyle/>
              <a:p>
                <a:pPr>
                  <a:defRPr sz="1200"/>
                </a:pPr>
                <a:endParaRPr lang="sr-Latn-RS"/>
              </a:p>
            </c:txPr>
            <c:dLblPos val="ctr"/>
            <c:showLegendKey val="0"/>
            <c:showVal val="1"/>
            <c:showCatName val="0"/>
            <c:showSerName val="0"/>
            <c:showPercent val="0"/>
            <c:showBubbleSize val="0"/>
            <c:showLeaderLines val="0"/>
          </c:dLbls>
          <c:val>
            <c:numRef>
              <c:f>Sheet1!$P$25:$Q$25</c:f>
              <c:numCache>
                <c:formatCode>General</c:formatCode>
                <c:ptCount val="2"/>
                <c:pt idx="0">
                  <c:v>124</c:v>
                </c:pt>
                <c:pt idx="1">
                  <c:v>183</c:v>
                </c:pt>
              </c:numCache>
            </c:numRef>
          </c:val>
        </c:ser>
        <c:dLbls>
          <c:dLblPos val="ctr"/>
          <c:showLegendKey val="0"/>
          <c:showVal val="1"/>
          <c:showCatName val="0"/>
          <c:showSerName val="0"/>
          <c:showPercent val="0"/>
          <c:showBubbleSize val="0"/>
        </c:dLbls>
        <c:gapWidth val="45"/>
        <c:overlap val="100"/>
        <c:axId val="103074432"/>
        <c:axId val="126943616"/>
      </c:barChart>
      <c:catAx>
        <c:axId val="103074432"/>
        <c:scaling>
          <c:orientation val="minMax"/>
        </c:scaling>
        <c:delete val="1"/>
        <c:axPos val="b"/>
        <c:majorTickMark val="out"/>
        <c:minorTickMark val="none"/>
        <c:tickLblPos val="nextTo"/>
        <c:crossAx val="126943616"/>
        <c:crosses val="autoZero"/>
        <c:auto val="1"/>
        <c:lblAlgn val="ctr"/>
        <c:lblOffset val="100"/>
        <c:noMultiLvlLbl val="0"/>
      </c:catAx>
      <c:valAx>
        <c:axId val="126943616"/>
        <c:scaling>
          <c:orientation val="minMax"/>
        </c:scaling>
        <c:delete val="0"/>
        <c:axPos val="l"/>
        <c:majorGridlines/>
        <c:numFmt formatCode="#,##0" sourceLinked="1"/>
        <c:majorTickMark val="out"/>
        <c:minorTickMark val="none"/>
        <c:tickLblPos val="nextTo"/>
        <c:txPr>
          <a:bodyPr/>
          <a:lstStyle/>
          <a:p>
            <a:pPr>
              <a:defRPr sz="1050"/>
            </a:pPr>
            <a:endParaRPr lang="sr-Latn-RS"/>
          </a:p>
        </c:txPr>
        <c:crossAx val="103074432"/>
        <c:crosses val="autoZero"/>
        <c:crossBetween val="between"/>
      </c:valAx>
    </c:plotArea>
    <c:legend>
      <c:legendPos val="b"/>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sr-Latn-CS"/>
  <c:roundedCorners val="0"/>
  <mc:AlternateContent xmlns:mc="http://schemas.openxmlformats.org/markup-compatibility/2006">
    <mc:Choice xmlns:c14="http://schemas.microsoft.com/office/drawing/2007/8/2/chart" Requires="c14">
      <c14:style val="104"/>
    </mc:Choice>
    <mc:Fallback>
      <c:style val="4"/>
    </mc:Fallback>
  </mc:AlternateContent>
  <c:chart>
    <c:title>
      <c:layout/>
      <c:overlay val="0"/>
    </c:title>
    <c:autoTitleDeleted val="0"/>
    <c:plotArea>
      <c:layout/>
      <c:barChart>
        <c:barDir val="col"/>
        <c:grouping val="clustered"/>
        <c:varyColors val="0"/>
        <c:ser>
          <c:idx val="0"/>
          <c:order val="0"/>
          <c:tx>
            <c:strRef>
              <c:f>Sheet1!$J$4</c:f>
              <c:strCache>
                <c:ptCount val="1"/>
                <c:pt idx="0">
                  <c:v>No of BB subscr.</c:v>
                </c:pt>
              </c:strCache>
            </c:strRef>
          </c:tx>
          <c:invertIfNegative val="0"/>
          <c:dLbls>
            <c:delete val="1"/>
          </c:dLbls>
          <c:cat>
            <c:numRef>
              <c:f>Sheet1!$L$2:$S$2</c:f>
              <c:numCache>
                <c:formatCode>General</c:formatCode>
                <c:ptCount val="8"/>
                <c:pt idx="0">
                  <c:v>2006</c:v>
                </c:pt>
                <c:pt idx="1">
                  <c:v>2007</c:v>
                </c:pt>
                <c:pt idx="2">
                  <c:v>2008</c:v>
                </c:pt>
                <c:pt idx="3">
                  <c:v>2009</c:v>
                </c:pt>
                <c:pt idx="4">
                  <c:v>2010</c:v>
                </c:pt>
                <c:pt idx="5">
                  <c:v>2011</c:v>
                </c:pt>
                <c:pt idx="6">
                  <c:v>2012</c:v>
                </c:pt>
                <c:pt idx="7">
                  <c:v>2013</c:v>
                </c:pt>
              </c:numCache>
            </c:numRef>
          </c:cat>
          <c:val>
            <c:numRef>
              <c:f>Sheet1!$L$4:$S$4</c:f>
              <c:numCache>
                <c:formatCode>#,##0</c:formatCode>
                <c:ptCount val="8"/>
                <c:pt idx="0">
                  <c:v>26215</c:v>
                </c:pt>
                <c:pt idx="1">
                  <c:v>133502</c:v>
                </c:pt>
                <c:pt idx="2">
                  <c:v>272761</c:v>
                </c:pt>
                <c:pt idx="3">
                  <c:v>409609</c:v>
                </c:pt>
                <c:pt idx="4">
                  <c:v>565636</c:v>
                </c:pt>
                <c:pt idx="5">
                  <c:v>639377</c:v>
                </c:pt>
                <c:pt idx="6">
                  <c:v>689122</c:v>
                </c:pt>
                <c:pt idx="7">
                  <c:v>732799</c:v>
                </c:pt>
              </c:numCache>
            </c:numRef>
          </c:val>
        </c:ser>
        <c:dLbls>
          <c:showLegendKey val="0"/>
          <c:showVal val="1"/>
          <c:showCatName val="0"/>
          <c:showSerName val="0"/>
          <c:showPercent val="0"/>
          <c:showBubbleSize val="0"/>
        </c:dLbls>
        <c:gapWidth val="150"/>
        <c:axId val="127297792"/>
        <c:axId val="127303680"/>
      </c:barChart>
      <c:catAx>
        <c:axId val="127297792"/>
        <c:scaling>
          <c:orientation val="minMax"/>
        </c:scaling>
        <c:delete val="0"/>
        <c:axPos val="b"/>
        <c:numFmt formatCode="General" sourceLinked="1"/>
        <c:majorTickMark val="out"/>
        <c:minorTickMark val="none"/>
        <c:tickLblPos val="nextTo"/>
        <c:crossAx val="127303680"/>
        <c:crosses val="autoZero"/>
        <c:auto val="1"/>
        <c:lblAlgn val="ctr"/>
        <c:lblOffset val="100"/>
        <c:noMultiLvlLbl val="1"/>
      </c:catAx>
      <c:valAx>
        <c:axId val="127303680"/>
        <c:scaling>
          <c:orientation val="minMax"/>
        </c:scaling>
        <c:delete val="0"/>
        <c:axPos val="l"/>
        <c:majorGridlines/>
        <c:numFmt formatCode="#,##0" sourceLinked="1"/>
        <c:majorTickMark val="out"/>
        <c:minorTickMark val="none"/>
        <c:tickLblPos val="nextTo"/>
        <c:crossAx val="127297792"/>
        <c:crosses val="autoZero"/>
        <c:crossBetween val="between"/>
      </c:valAx>
      <c:spPr>
        <a:solidFill>
          <a:schemeClr val="bg1">
            <a:lumMod val="95000"/>
          </a:schemeClr>
        </a:solidFill>
      </c:spPr>
    </c:plotArea>
    <c:plotVisOnly val="1"/>
    <c:dispBlanksAs val="gap"/>
    <c:showDLblsOverMax val="0"/>
  </c:chart>
  <c:spPr>
    <a:noFill/>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413AC2-58BA-42FF-B048-FD74E4A8D897}" type="doc">
      <dgm:prSet loTypeId="urn:microsoft.com/office/officeart/2005/8/layout/radial5" loCatId="cycle" qsTypeId="urn:microsoft.com/office/officeart/2005/8/quickstyle/simple1" qsCatId="simple" csTypeId="urn:microsoft.com/office/officeart/2005/8/colors/accent2_1" csCatId="accent2" phldr="1"/>
      <dgm:spPr/>
      <dgm:t>
        <a:bodyPr/>
        <a:lstStyle/>
        <a:p>
          <a:endParaRPr lang="sr-Latn-CS"/>
        </a:p>
      </dgm:t>
    </dgm:pt>
    <dgm:pt modelId="{4F58986A-9CD7-4BA7-ADD0-F579E457FA1B}">
      <dgm:prSet phldrT="[Text]"/>
      <dgm:spPr/>
      <dgm:t>
        <a:bodyPr/>
        <a:lstStyle/>
        <a:p>
          <a:r>
            <a:rPr lang="sr-Latn-CS" dirty="0" smtClean="0"/>
            <a:t> </a:t>
          </a:r>
          <a:endParaRPr lang="sr-Latn-CS" dirty="0"/>
        </a:p>
      </dgm:t>
    </dgm:pt>
    <dgm:pt modelId="{2C7063C6-65AA-48BE-915C-662E5B3B6DE9}" type="parTrans" cxnId="{2284C77A-BCEA-44A4-8271-08A70453DC7A}">
      <dgm:prSet/>
      <dgm:spPr/>
      <dgm:t>
        <a:bodyPr/>
        <a:lstStyle/>
        <a:p>
          <a:endParaRPr lang="sr-Latn-CS"/>
        </a:p>
      </dgm:t>
    </dgm:pt>
    <dgm:pt modelId="{747BC508-D745-4141-940D-7E174B337942}" type="sibTrans" cxnId="{2284C77A-BCEA-44A4-8271-08A70453DC7A}">
      <dgm:prSet/>
      <dgm:spPr/>
      <dgm:t>
        <a:bodyPr/>
        <a:lstStyle/>
        <a:p>
          <a:endParaRPr lang="sr-Latn-CS"/>
        </a:p>
      </dgm:t>
    </dgm:pt>
    <dgm:pt modelId="{693F6262-8CFC-481B-8BB0-CF1064622F4C}">
      <dgm:prSet phldrT="[Text]"/>
      <dgm:spPr/>
      <dgm:t>
        <a:bodyPr/>
        <a:lstStyle/>
        <a:p>
          <a:r>
            <a:rPr lang="sr-Latn-CS" dirty="0" smtClean="0"/>
            <a:t> </a:t>
          </a:r>
          <a:endParaRPr lang="sr-Latn-CS" dirty="0"/>
        </a:p>
      </dgm:t>
    </dgm:pt>
    <dgm:pt modelId="{D9977BF3-63F1-4C61-B8C0-3DCD16B1B3F0}" type="parTrans" cxnId="{879DBC92-256A-4A1A-A1F7-DE2CE6E6C1CC}">
      <dgm:prSet/>
      <dgm:spPr/>
      <dgm:t>
        <a:bodyPr/>
        <a:lstStyle/>
        <a:p>
          <a:endParaRPr lang="sr-Latn-CS"/>
        </a:p>
      </dgm:t>
    </dgm:pt>
    <dgm:pt modelId="{7835FE5C-182B-402C-BCFC-11021C13DD77}" type="sibTrans" cxnId="{879DBC92-256A-4A1A-A1F7-DE2CE6E6C1CC}">
      <dgm:prSet/>
      <dgm:spPr/>
      <dgm:t>
        <a:bodyPr/>
        <a:lstStyle/>
        <a:p>
          <a:endParaRPr lang="sr-Latn-CS"/>
        </a:p>
      </dgm:t>
    </dgm:pt>
    <dgm:pt modelId="{13422FB0-70AD-4820-80AA-D2191033074F}">
      <dgm:prSet phldrT="[Text]"/>
      <dgm:spPr>
        <a:noFill/>
      </dgm:spPr>
      <dgm:t>
        <a:bodyPr/>
        <a:lstStyle/>
        <a:p>
          <a:r>
            <a:rPr lang="sr-Latn-CS" dirty="0" smtClean="0"/>
            <a:t> </a:t>
          </a:r>
          <a:endParaRPr lang="sr-Latn-CS" dirty="0"/>
        </a:p>
      </dgm:t>
    </dgm:pt>
    <dgm:pt modelId="{01A61837-89F4-4942-807D-5870BC89D8E8}" type="parTrans" cxnId="{1B352FE2-39F4-4279-8E43-F72D01E6BAED}">
      <dgm:prSet/>
      <dgm:spPr/>
      <dgm:t>
        <a:bodyPr/>
        <a:lstStyle/>
        <a:p>
          <a:endParaRPr lang="sr-Latn-CS"/>
        </a:p>
      </dgm:t>
    </dgm:pt>
    <dgm:pt modelId="{2189C0E0-E9A9-453A-8B48-C538B8D9EAF1}" type="sibTrans" cxnId="{1B352FE2-39F4-4279-8E43-F72D01E6BAED}">
      <dgm:prSet/>
      <dgm:spPr/>
      <dgm:t>
        <a:bodyPr/>
        <a:lstStyle/>
        <a:p>
          <a:endParaRPr lang="sr-Latn-CS"/>
        </a:p>
      </dgm:t>
    </dgm:pt>
    <dgm:pt modelId="{92BCF96A-9E0D-4745-B139-B04F99E7C224}">
      <dgm:prSet phldrT="[Text]"/>
      <dgm:spPr/>
      <dgm:t>
        <a:bodyPr/>
        <a:lstStyle/>
        <a:p>
          <a:r>
            <a:rPr lang="sr-Latn-CS" dirty="0" smtClean="0"/>
            <a:t> </a:t>
          </a:r>
          <a:endParaRPr lang="sr-Latn-CS" dirty="0"/>
        </a:p>
      </dgm:t>
    </dgm:pt>
    <dgm:pt modelId="{823946A2-756F-460F-9473-7A906DD96B69}" type="parTrans" cxnId="{48285815-259A-4EE6-A21E-E7994F433AF3}">
      <dgm:prSet/>
      <dgm:spPr/>
      <dgm:t>
        <a:bodyPr/>
        <a:lstStyle/>
        <a:p>
          <a:endParaRPr lang="sr-Latn-CS"/>
        </a:p>
      </dgm:t>
    </dgm:pt>
    <dgm:pt modelId="{4A97FD1A-8B4F-46C6-A231-9B9A680182C1}" type="sibTrans" cxnId="{48285815-259A-4EE6-A21E-E7994F433AF3}">
      <dgm:prSet/>
      <dgm:spPr/>
      <dgm:t>
        <a:bodyPr/>
        <a:lstStyle/>
        <a:p>
          <a:endParaRPr lang="sr-Latn-CS"/>
        </a:p>
      </dgm:t>
    </dgm:pt>
    <dgm:pt modelId="{F1E47C71-2098-4D9A-9D97-DE3E6C7CC19B}" type="pres">
      <dgm:prSet presAssocID="{7E413AC2-58BA-42FF-B048-FD74E4A8D897}" presName="Name0" presStyleCnt="0">
        <dgm:presLayoutVars>
          <dgm:chMax val="1"/>
          <dgm:dir/>
          <dgm:animLvl val="ctr"/>
          <dgm:resizeHandles val="exact"/>
        </dgm:presLayoutVars>
      </dgm:prSet>
      <dgm:spPr/>
      <dgm:t>
        <a:bodyPr/>
        <a:lstStyle/>
        <a:p>
          <a:endParaRPr lang="sr-Latn-CS"/>
        </a:p>
      </dgm:t>
    </dgm:pt>
    <dgm:pt modelId="{1ECC32F3-2908-40DD-B9B2-56B760354F31}" type="pres">
      <dgm:prSet presAssocID="{4F58986A-9CD7-4BA7-ADD0-F579E457FA1B}" presName="centerShape" presStyleLbl="node0" presStyleIdx="0" presStyleCnt="1" custScaleX="119709" custScaleY="119257"/>
      <dgm:spPr/>
      <dgm:t>
        <a:bodyPr/>
        <a:lstStyle/>
        <a:p>
          <a:endParaRPr lang="sr-Latn-CS"/>
        </a:p>
      </dgm:t>
    </dgm:pt>
    <dgm:pt modelId="{39BE4FB5-93BF-49B2-B303-05E100737E1C}" type="pres">
      <dgm:prSet presAssocID="{D9977BF3-63F1-4C61-B8C0-3DCD16B1B3F0}" presName="parTrans" presStyleLbl="sibTrans2D1" presStyleIdx="0" presStyleCnt="3"/>
      <dgm:spPr/>
      <dgm:t>
        <a:bodyPr/>
        <a:lstStyle/>
        <a:p>
          <a:endParaRPr lang="sr-Latn-CS"/>
        </a:p>
      </dgm:t>
    </dgm:pt>
    <dgm:pt modelId="{B9AE024F-53B6-4787-BB1C-549738EB36D6}" type="pres">
      <dgm:prSet presAssocID="{D9977BF3-63F1-4C61-B8C0-3DCD16B1B3F0}" presName="connectorText" presStyleLbl="sibTrans2D1" presStyleIdx="0" presStyleCnt="3"/>
      <dgm:spPr/>
      <dgm:t>
        <a:bodyPr/>
        <a:lstStyle/>
        <a:p>
          <a:endParaRPr lang="sr-Latn-CS"/>
        </a:p>
      </dgm:t>
    </dgm:pt>
    <dgm:pt modelId="{5471885F-A22A-4991-9B14-FC1199594DBA}" type="pres">
      <dgm:prSet presAssocID="{693F6262-8CFC-481B-8BB0-CF1064622F4C}" presName="node" presStyleLbl="node1" presStyleIdx="0" presStyleCnt="3">
        <dgm:presLayoutVars>
          <dgm:bulletEnabled val="1"/>
        </dgm:presLayoutVars>
      </dgm:prSet>
      <dgm:spPr/>
      <dgm:t>
        <a:bodyPr/>
        <a:lstStyle/>
        <a:p>
          <a:endParaRPr lang="sr-Latn-CS"/>
        </a:p>
      </dgm:t>
    </dgm:pt>
    <dgm:pt modelId="{4166E1D4-0D6E-4405-AF2B-AAE8A036E2F7}" type="pres">
      <dgm:prSet presAssocID="{01A61837-89F4-4942-807D-5870BC89D8E8}" presName="parTrans" presStyleLbl="sibTrans2D1" presStyleIdx="1" presStyleCnt="3"/>
      <dgm:spPr/>
      <dgm:t>
        <a:bodyPr/>
        <a:lstStyle/>
        <a:p>
          <a:endParaRPr lang="sr-Latn-CS"/>
        </a:p>
      </dgm:t>
    </dgm:pt>
    <dgm:pt modelId="{0C42847B-F97F-4368-A480-7D9DF28A44A3}" type="pres">
      <dgm:prSet presAssocID="{01A61837-89F4-4942-807D-5870BC89D8E8}" presName="connectorText" presStyleLbl="sibTrans2D1" presStyleIdx="1" presStyleCnt="3"/>
      <dgm:spPr/>
      <dgm:t>
        <a:bodyPr/>
        <a:lstStyle/>
        <a:p>
          <a:endParaRPr lang="sr-Latn-CS"/>
        </a:p>
      </dgm:t>
    </dgm:pt>
    <dgm:pt modelId="{7AB6534A-1CEC-4663-BEA0-A91F01B525DC}" type="pres">
      <dgm:prSet presAssocID="{13422FB0-70AD-4820-80AA-D2191033074F}" presName="node" presStyleLbl="node1" presStyleIdx="1" presStyleCnt="3" custRadScaleRad="112673" custRadScaleInc="-36279">
        <dgm:presLayoutVars>
          <dgm:bulletEnabled val="1"/>
        </dgm:presLayoutVars>
      </dgm:prSet>
      <dgm:spPr/>
      <dgm:t>
        <a:bodyPr/>
        <a:lstStyle/>
        <a:p>
          <a:endParaRPr lang="sr-Latn-CS"/>
        </a:p>
      </dgm:t>
    </dgm:pt>
    <dgm:pt modelId="{80387500-E189-45A9-962F-0FB8C0750CE1}" type="pres">
      <dgm:prSet presAssocID="{823946A2-756F-460F-9473-7A906DD96B69}" presName="parTrans" presStyleLbl="sibTrans2D1" presStyleIdx="2" presStyleCnt="3"/>
      <dgm:spPr/>
      <dgm:t>
        <a:bodyPr/>
        <a:lstStyle/>
        <a:p>
          <a:endParaRPr lang="sr-Latn-CS"/>
        </a:p>
      </dgm:t>
    </dgm:pt>
    <dgm:pt modelId="{25EA1E1C-FF71-4492-B348-3958A45CCD6C}" type="pres">
      <dgm:prSet presAssocID="{823946A2-756F-460F-9473-7A906DD96B69}" presName="connectorText" presStyleLbl="sibTrans2D1" presStyleIdx="2" presStyleCnt="3"/>
      <dgm:spPr/>
      <dgm:t>
        <a:bodyPr/>
        <a:lstStyle/>
        <a:p>
          <a:endParaRPr lang="sr-Latn-CS"/>
        </a:p>
      </dgm:t>
    </dgm:pt>
    <dgm:pt modelId="{F87B0B3F-413D-43C4-B7B8-9711E76FF453}" type="pres">
      <dgm:prSet presAssocID="{92BCF96A-9E0D-4745-B139-B04F99E7C224}" presName="node" presStyleLbl="node1" presStyleIdx="2" presStyleCnt="3" custRadScaleRad="115136" custRadScaleInc="28638">
        <dgm:presLayoutVars>
          <dgm:bulletEnabled val="1"/>
        </dgm:presLayoutVars>
      </dgm:prSet>
      <dgm:spPr/>
      <dgm:t>
        <a:bodyPr/>
        <a:lstStyle/>
        <a:p>
          <a:endParaRPr lang="sr-Latn-CS"/>
        </a:p>
      </dgm:t>
    </dgm:pt>
  </dgm:ptLst>
  <dgm:cxnLst>
    <dgm:cxn modelId="{ACFF978F-366E-4786-9FD3-FD1DF631578B}" type="presOf" srcId="{693F6262-8CFC-481B-8BB0-CF1064622F4C}" destId="{5471885F-A22A-4991-9B14-FC1199594DBA}" srcOrd="0" destOrd="0" presId="urn:microsoft.com/office/officeart/2005/8/layout/radial5"/>
    <dgm:cxn modelId="{EEB52A3E-6884-4A07-8FB7-64DAB21CAC63}" type="presOf" srcId="{D9977BF3-63F1-4C61-B8C0-3DCD16B1B3F0}" destId="{39BE4FB5-93BF-49B2-B303-05E100737E1C}" srcOrd="0" destOrd="0" presId="urn:microsoft.com/office/officeart/2005/8/layout/radial5"/>
    <dgm:cxn modelId="{879DBC92-256A-4A1A-A1F7-DE2CE6E6C1CC}" srcId="{4F58986A-9CD7-4BA7-ADD0-F579E457FA1B}" destId="{693F6262-8CFC-481B-8BB0-CF1064622F4C}" srcOrd="0" destOrd="0" parTransId="{D9977BF3-63F1-4C61-B8C0-3DCD16B1B3F0}" sibTransId="{7835FE5C-182B-402C-BCFC-11021C13DD77}"/>
    <dgm:cxn modelId="{520DB3CA-992B-433C-849C-696C4B0E974C}" type="presOf" srcId="{4F58986A-9CD7-4BA7-ADD0-F579E457FA1B}" destId="{1ECC32F3-2908-40DD-B9B2-56B760354F31}" srcOrd="0" destOrd="0" presId="urn:microsoft.com/office/officeart/2005/8/layout/radial5"/>
    <dgm:cxn modelId="{5C44F71D-2FD9-4B4F-AD82-DD265F7F99D6}" type="presOf" srcId="{01A61837-89F4-4942-807D-5870BC89D8E8}" destId="{4166E1D4-0D6E-4405-AF2B-AAE8A036E2F7}" srcOrd="0" destOrd="0" presId="urn:microsoft.com/office/officeart/2005/8/layout/radial5"/>
    <dgm:cxn modelId="{C6DD5E07-5940-484F-BCE8-EBE728626062}" type="presOf" srcId="{01A61837-89F4-4942-807D-5870BC89D8E8}" destId="{0C42847B-F97F-4368-A480-7D9DF28A44A3}" srcOrd="1" destOrd="0" presId="urn:microsoft.com/office/officeart/2005/8/layout/radial5"/>
    <dgm:cxn modelId="{2284C77A-BCEA-44A4-8271-08A70453DC7A}" srcId="{7E413AC2-58BA-42FF-B048-FD74E4A8D897}" destId="{4F58986A-9CD7-4BA7-ADD0-F579E457FA1B}" srcOrd="0" destOrd="0" parTransId="{2C7063C6-65AA-48BE-915C-662E5B3B6DE9}" sibTransId="{747BC508-D745-4141-940D-7E174B337942}"/>
    <dgm:cxn modelId="{F8638094-879E-45D7-87C4-3E1EE5139307}" type="presOf" srcId="{13422FB0-70AD-4820-80AA-D2191033074F}" destId="{7AB6534A-1CEC-4663-BEA0-A91F01B525DC}" srcOrd="0" destOrd="0" presId="urn:microsoft.com/office/officeart/2005/8/layout/radial5"/>
    <dgm:cxn modelId="{A7D69217-8743-4AC5-BE25-74C571CF7DD9}" type="presOf" srcId="{823946A2-756F-460F-9473-7A906DD96B69}" destId="{80387500-E189-45A9-962F-0FB8C0750CE1}" srcOrd="0" destOrd="0" presId="urn:microsoft.com/office/officeart/2005/8/layout/radial5"/>
    <dgm:cxn modelId="{48285815-259A-4EE6-A21E-E7994F433AF3}" srcId="{4F58986A-9CD7-4BA7-ADD0-F579E457FA1B}" destId="{92BCF96A-9E0D-4745-B139-B04F99E7C224}" srcOrd="2" destOrd="0" parTransId="{823946A2-756F-460F-9473-7A906DD96B69}" sibTransId="{4A97FD1A-8B4F-46C6-A231-9B9A680182C1}"/>
    <dgm:cxn modelId="{3DF34952-3AD4-4B9B-B8FF-B6DBADBF1FD4}" type="presOf" srcId="{D9977BF3-63F1-4C61-B8C0-3DCD16B1B3F0}" destId="{B9AE024F-53B6-4787-BB1C-549738EB36D6}" srcOrd="1" destOrd="0" presId="urn:microsoft.com/office/officeart/2005/8/layout/radial5"/>
    <dgm:cxn modelId="{7B01E73B-BCA6-46BE-98CF-6351530A67BB}" type="presOf" srcId="{92BCF96A-9E0D-4745-B139-B04F99E7C224}" destId="{F87B0B3F-413D-43C4-B7B8-9711E76FF453}" srcOrd="0" destOrd="0" presId="urn:microsoft.com/office/officeart/2005/8/layout/radial5"/>
    <dgm:cxn modelId="{0126406B-D0C8-4274-A913-04D7986F4995}" type="presOf" srcId="{7E413AC2-58BA-42FF-B048-FD74E4A8D897}" destId="{F1E47C71-2098-4D9A-9D97-DE3E6C7CC19B}" srcOrd="0" destOrd="0" presId="urn:microsoft.com/office/officeart/2005/8/layout/radial5"/>
    <dgm:cxn modelId="{186C6500-BF61-46F7-994A-08DE1F84151D}" type="presOf" srcId="{823946A2-756F-460F-9473-7A906DD96B69}" destId="{25EA1E1C-FF71-4492-B348-3958A45CCD6C}" srcOrd="1" destOrd="0" presId="urn:microsoft.com/office/officeart/2005/8/layout/radial5"/>
    <dgm:cxn modelId="{1B352FE2-39F4-4279-8E43-F72D01E6BAED}" srcId="{4F58986A-9CD7-4BA7-ADD0-F579E457FA1B}" destId="{13422FB0-70AD-4820-80AA-D2191033074F}" srcOrd="1" destOrd="0" parTransId="{01A61837-89F4-4942-807D-5870BC89D8E8}" sibTransId="{2189C0E0-E9A9-453A-8B48-C538B8D9EAF1}"/>
    <dgm:cxn modelId="{AF9D5D6A-B311-4F6F-9088-FD43F9F0019A}" type="presParOf" srcId="{F1E47C71-2098-4D9A-9D97-DE3E6C7CC19B}" destId="{1ECC32F3-2908-40DD-B9B2-56B760354F31}" srcOrd="0" destOrd="0" presId="urn:microsoft.com/office/officeart/2005/8/layout/radial5"/>
    <dgm:cxn modelId="{073CC109-5EC5-4DAA-9AD8-7F372092E57D}" type="presParOf" srcId="{F1E47C71-2098-4D9A-9D97-DE3E6C7CC19B}" destId="{39BE4FB5-93BF-49B2-B303-05E100737E1C}" srcOrd="1" destOrd="0" presId="urn:microsoft.com/office/officeart/2005/8/layout/radial5"/>
    <dgm:cxn modelId="{3E878467-1FCA-4DFB-AB28-537C791E0A36}" type="presParOf" srcId="{39BE4FB5-93BF-49B2-B303-05E100737E1C}" destId="{B9AE024F-53B6-4787-BB1C-549738EB36D6}" srcOrd="0" destOrd="0" presId="urn:microsoft.com/office/officeart/2005/8/layout/radial5"/>
    <dgm:cxn modelId="{A774F6CD-C2BA-45F3-BEC7-EAB495CD7FAF}" type="presParOf" srcId="{F1E47C71-2098-4D9A-9D97-DE3E6C7CC19B}" destId="{5471885F-A22A-4991-9B14-FC1199594DBA}" srcOrd="2" destOrd="0" presId="urn:microsoft.com/office/officeart/2005/8/layout/radial5"/>
    <dgm:cxn modelId="{010F407D-160F-4D38-80FF-01BE72B17A96}" type="presParOf" srcId="{F1E47C71-2098-4D9A-9D97-DE3E6C7CC19B}" destId="{4166E1D4-0D6E-4405-AF2B-AAE8A036E2F7}" srcOrd="3" destOrd="0" presId="urn:microsoft.com/office/officeart/2005/8/layout/radial5"/>
    <dgm:cxn modelId="{EF6352EF-8481-4262-B46A-FFC30D9375FF}" type="presParOf" srcId="{4166E1D4-0D6E-4405-AF2B-AAE8A036E2F7}" destId="{0C42847B-F97F-4368-A480-7D9DF28A44A3}" srcOrd="0" destOrd="0" presId="urn:microsoft.com/office/officeart/2005/8/layout/radial5"/>
    <dgm:cxn modelId="{061954E6-F332-4479-A4E5-690361B18687}" type="presParOf" srcId="{F1E47C71-2098-4D9A-9D97-DE3E6C7CC19B}" destId="{7AB6534A-1CEC-4663-BEA0-A91F01B525DC}" srcOrd="4" destOrd="0" presId="urn:microsoft.com/office/officeart/2005/8/layout/radial5"/>
    <dgm:cxn modelId="{386EB169-7113-4471-B69B-CB9360208A28}" type="presParOf" srcId="{F1E47C71-2098-4D9A-9D97-DE3E6C7CC19B}" destId="{80387500-E189-45A9-962F-0FB8C0750CE1}" srcOrd="5" destOrd="0" presId="urn:microsoft.com/office/officeart/2005/8/layout/radial5"/>
    <dgm:cxn modelId="{87545346-E705-4C60-9FDF-F9838DF9BA09}" type="presParOf" srcId="{80387500-E189-45A9-962F-0FB8C0750CE1}" destId="{25EA1E1C-FF71-4492-B348-3958A45CCD6C}" srcOrd="0" destOrd="0" presId="urn:microsoft.com/office/officeart/2005/8/layout/radial5"/>
    <dgm:cxn modelId="{D39F4FE4-EAB8-485E-B841-794AA1702F2B}" type="presParOf" srcId="{F1E47C71-2098-4D9A-9D97-DE3E6C7CC19B}" destId="{F87B0B3F-413D-43C4-B7B8-9711E76FF453}" srcOrd="6" destOrd="0" presId="urn:microsoft.com/office/officeart/2005/8/layout/radial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CC32F3-2908-40DD-B9B2-56B760354F31}">
      <dsp:nvSpPr>
        <dsp:cNvPr id="0" name=""/>
        <dsp:cNvSpPr/>
      </dsp:nvSpPr>
      <dsp:spPr>
        <a:xfrm>
          <a:off x="2687126" y="2146861"/>
          <a:ext cx="1970563" cy="1963123"/>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sr-Latn-CS" sz="6500" kern="1200" dirty="0" smtClean="0"/>
            <a:t> </a:t>
          </a:r>
          <a:endParaRPr lang="sr-Latn-CS" sz="6500" kern="1200" dirty="0"/>
        </a:p>
      </dsp:txBody>
      <dsp:txXfrm>
        <a:off x="2975708" y="2434354"/>
        <a:ext cx="1393399" cy="1388137"/>
      </dsp:txXfrm>
    </dsp:sp>
    <dsp:sp modelId="{39BE4FB5-93BF-49B2-B303-05E100737E1C}">
      <dsp:nvSpPr>
        <dsp:cNvPr id="0" name=""/>
        <dsp:cNvSpPr/>
      </dsp:nvSpPr>
      <dsp:spPr>
        <a:xfrm rot="16200000">
          <a:off x="3540367" y="1625360"/>
          <a:ext cx="264080" cy="55968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sr-Latn-CS" sz="2400" kern="1200"/>
        </a:p>
      </dsp:txBody>
      <dsp:txXfrm>
        <a:off x="3579979" y="1776909"/>
        <a:ext cx="184856" cy="335809"/>
      </dsp:txXfrm>
    </dsp:sp>
    <dsp:sp modelId="{5471885F-A22A-4991-9B14-FC1199594DBA}">
      <dsp:nvSpPr>
        <dsp:cNvPr id="0" name=""/>
        <dsp:cNvSpPr/>
      </dsp:nvSpPr>
      <dsp:spPr>
        <a:xfrm>
          <a:off x="2849343" y="2467"/>
          <a:ext cx="1646128" cy="1646128"/>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sr-Latn-CS" sz="6500" kern="1200" dirty="0" smtClean="0"/>
            <a:t> </a:t>
          </a:r>
          <a:endParaRPr lang="sr-Latn-CS" sz="6500" kern="1200" dirty="0"/>
        </a:p>
      </dsp:txBody>
      <dsp:txXfrm>
        <a:off x="3090413" y="243537"/>
        <a:ext cx="1163988" cy="1163988"/>
      </dsp:txXfrm>
    </dsp:sp>
    <dsp:sp modelId="{4166E1D4-0D6E-4405-AF2B-AAE8A036E2F7}">
      <dsp:nvSpPr>
        <dsp:cNvPr id="0" name=""/>
        <dsp:cNvSpPr/>
      </dsp:nvSpPr>
      <dsp:spPr>
        <a:xfrm rot="493956">
          <a:off x="4816552" y="3044273"/>
          <a:ext cx="416827" cy="55968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sr-Latn-CS" sz="2400" kern="1200"/>
        </a:p>
      </dsp:txBody>
      <dsp:txXfrm>
        <a:off x="4817196" y="3147257"/>
        <a:ext cx="291779" cy="335809"/>
      </dsp:txXfrm>
    </dsp:sp>
    <dsp:sp modelId="{7AB6534A-1CEC-4663-BEA0-A91F01B525DC}">
      <dsp:nvSpPr>
        <dsp:cNvPr id="0" name=""/>
        <dsp:cNvSpPr/>
      </dsp:nvSpPr>
      <dsp:spPr>
        <a:xfrm>
          <a:off x="5417341" y="2676904"/>
          <a:ext cx="1646128" cy="1646128"/>
        </a:xfrm>
        <a:prstGeom prst="ellipse">
          <a:avLst/>
        </a:prstGeom>
        <a:no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sr-Latn-CS" sz="6500" kern="1200" dirty="0" smtClean="0"/>
            <a:t> </a:t>
          </a:r>
          <a:endParaRPr lang="sr-Latn-CS" sz="6500" kern="1200" dirty="0"/>
        </a:p>
      </dsp:txBody>
      <dsp:txXfrm>
        <a:off x="5658411" y="2917974"/>
        <a:ext cx="1163988" cy="1163988"/>
      </dsp:txXfrm>
    </dsp:sp>
    <dsp:sp modelId="{80387500-E189-45A9-962F-0FB8C0750CE1}">
      <dsp:nvSpPr>
        <dsp:cNvPr id="0" name=""/>
        <dsp:cNvSpPr/>
      </dsp:nvSpPr>
      <dsp:spPr>
        <a:xfrm rot="10030968">
          <a:off x="2089576" y="3157848"/>
          <a:ext cx="446946" cy="55968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sr-Latn-CS" sz="2400" kern="1200"/>
        </a:p>
      </dsp:txBody>
      <dsp:txXfrm rot="10800000">
        <a:off x="2221990" y="3254912"/>
        <a:ext cx="312862" cy="335809"/>
      </dsp:txXfrm>
    </dsp:sp>
    <dsp:sp modelId="{F87B0B3F-413D-43C4-B7B8-9711E76FF453}">
      <dsp:nvSpPr>
        <dsp:cNvPr id="0" name=""/>
        <dsp:cNvSpPr/>
      </dsp:nvSpPr>
      <dsp:spPr>
        <a:xfrm>
          <a:off x="263954" y="2893560"/>
          <a:ext cx="1646128" cy="1646128"/>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sr-Latn-CS" sz="6500" kern="1200" dirty="0" smtClean="0"/>
            <a:t> </a:t>
          </a:r>
          <a:endParaRPr lang="sr-Latn-CS" sz="6500" kern="1200" dirty="0"/>
        </a:p>
      </dsp:txBody>
      <dsp:txXfrm>
        <a:off x="505024" y="3134630"/>
        <a:ext cx="1163988" cy="116398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Latn-C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085DC6-981F-4A9D-B23A-A304DD24EC4B}" type="datetimeFigureOut">
              <a:rPr lang="sr-Latn-CS" smtClean="0"/>
              <a:t>02.10.2014</a:t>
            </a:fld>
            <a:endParaRPr lang="sr-Latn-C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sr-Latn-C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E94DB9-977B-4DC7-BCC8-650D8D26E5CF}" type="slidenum">
              <a:rPr lang="sr-Latn-CS" smtClean="0"/>
              <a:t>‹#›</a:t>
            </a:fld>
            <a:endParaRPr lang="sr-Latn-CS"/>
          </a:p>
        </p:txBody>
      </p:sp>
    </p:spTree>
    <p:extLst>
      <p:ext uri="{BB962C8B-B14F-4D97-AF65-F5344CB8AC3E}">
        <p14:creationId xmlns:p14="http://schemas.microsoft.com/office/powerpoint/2010/main" val="1812797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434217-FFCC-4C2C-8812-06E75C19A29C}" type="datetimeFigureOut">
              <a:rPr lang="sr-Latn-CS" smtClean="0"/>
              <a:t>02.10.2014</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r-Latn-C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C14ADD-7670-47B0-BB85-DB3EA5C8DF6A}" type="slidenum">
              <a:rPr lang="sr-Latn-CS" smtClean="0"/>
              <a:t>‹#›</a:t>
            </a:fld>
            <a:endParaRPr lang="sr-Latn-CS"/>
          </a:p>
        </p:txBody>
      </p:sp>
    </p:spTree>
    <p:extLst>
      <p:ext uri="{BB962C8B-B14F-4D97-AF65-F5344CB8AC3E}">
        <p14:creationId xmlns:p14="http://schemas.microsoft.com/office/powerpoint/2010/main" val="501846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dirty="0" smtClean="0"/>
              <a:t>Hello, good morning. My name is </a:t>
            </a:r>
            <a:r>
              <a:rPr lang="sr-Latn-CS" baseline="0" dirty="0" smtClean="0"/>
              <a:t>Aleksandra Gajić, and I come from the incumbent company, Telekom Srbija, where I </a:t>
            </a:r>
            <a:r>
              <a:rPr lang="en-US" baseline="0" dirty="0" smtClean="0"/>
              <a:t>currently hold the position</a:t>
            </a:r>
            <a:r>
              <a:rPr lang="sr-Latn-CS" baseline="0" dirty="0" smtClean="0"/>
              <a:t> head of Section for fixed cable access network developement. As I understand the topic on this conference is mainly cable in the sense of coax, which we do not yet provide, but what I was planning to speak about is how to provide high speed and high quality services via the infrastructure that we do have, namely over copper and over fibre, and in which way do we, as a company, plan to compete with the evergrowing competition, namely the ones for whom this conference is actually tailored.</a:t>
            </a:r>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a:t>
            </a:fld>
            <a:endParaRPr lang="sr-Latn-CS"/>
          </a:p>
        </p:txBody>
      </p:sp>
    </p:spTree>
    <p:extLst>
      <p:ext uri="{BB962C8B-B14F-4D97-AF65-F5344CB8AC3E}">
        <p14:creationId xmlns:p14="http://schemas.microsoft.com/office/powerpoint/2010/main" val="2889866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4999">
              <a:defRPr/>
            </a:pPr>
            <a:r>
              <a:rPr lang="en-US" sz="1200" kern="1200" dirty="0" smtClean="0">
                <a:solidFill>
                  <a:schemeClr val="tx1"/>
                </a:solidFill>
                <a:latin typeface="+mn-lt"/>
                <a:ea typeface="+mn-ea"/>
                <a:cs typeface="+mn-cs"/>
              </a:rPr>
              <a:t>Together with the increasing</a:t>
            </a:r>
            <a:r>
              <a:rPr lang="en-US" sz="1200" kern="1200" baseline="0" dirty="0" smtClean="0">
                <a:solidFill>
                  <a:schemeClr val="tx1"/>
                </a:solidFill>
                <a:latin typeface="+mn-lt"/>
                <a:ea typeface="+mn-ea"/>
                <a:cs typeface="+mn-cs"/>
              </a:rPr>
              <a:t> number of subscribers, the offered services have become more and more bandwidth demanding, so the network architecture changed significantly as well.</a:t>
            </a:r>
            <a:endParaRPr lang="en-US" sz="1200" kern="1200" dirty="0" smtClean="0">
              <a:solidFill>
                <a:schemeClr val="tx1"/>
              </a:solidFill>
              <a:latin typeface="+mn-lt"/>
              <a:ea typeface="+mn-ea"/>
              <a:cs typeface="+mn-cs"/>
            </a:endParaRPr>
          </a:p>
          <a:p>
            <a:pPr defTabSz="954999">
              <a:defRPr/>
            </a:pPr>
            <a:endParaRPr lang="en-US" sz="1200" kern="1200" dirty="0" smtClean="0">
              <a:solidFill>
                <a:schemeClr val="tx1"/>
              </a:solidFill>
              <a:latin typeface="+mn-lt"/>
              <a:ea typeface="+mn-ea"/>
              <a:cs typeface="+mn-cs"/>
            </a:endParaRPr>
          </a:p>
          <a:p>
            <a:pPr defTabSz="954999">
              <a:defRPr/>
            </a:pPr>
            <a:r>
              <a:rPr lang="en-US" sz="1200" kern="1200" dirty="0" smtClean="0">
                <a:solidFill>
                  <a:schemeClr val="tx1"/>
                </a:solidFill>
                <a:latin typeface="+mn-lt"/>
                <a:ea typeface="+mn-ea"/>
                <a:cs typeface="+mn-cs"/>
              </a:rPr>
              <a:t>Given that we are a major operator in the case of fixed telecommunications services, and as such have a large existing copper infrastructure that we feel the need to quickly and efficiently take advantage of, and yet at the same time we have to think about the high-speed bandwidths, our commitment naturally</a:t>
            </a:r>
            <a:r>
              <a:rPr lang="en-US" sz="1200" kern="1200" baseline="0" dirty="0" smtClean="0">
                <a:solidFill>
                  <a:schemeClr val="tx1"/>
                </a:solidFill>
                <a:latin typeface="+mn-lt"/>
                <a:ea typeface="+mn-ea"/>
                <a:cs typeface="+mn-cs"/>
              </a:rPr>
              <a:t> lies in</a:t>
            </a:r>
            <a:r>
              <a:rPr lang="en-US" sz="1200" kern="1200" dirty="0" smtClean="0">
                <a:solidFill>
                  <a:schemeClr val="tx1"/>
                </a:solidFill>
                <a:latin typeface="+mn-lt"/>
                <a:ea typeface="+mn-ea"/>
                <a:cs typeface="+mn-cs"/>
              </a:rPr>
              <a:t> fiber deployment.</a:t>
            </a:r>
            <a:r>
              <a:rPr lang="en-US" dirty="0" smtClean="0">
                <a:latin typeface="arial"/>
              </a:rPr>
              <a:t/>
            </a:r>
            <a:br>
              <a:rPr lang="en-US" dirty="0" smtClean="0">
                <a:latin typeface="arial"/>
              </a:rPr>
            </a:br>
            <a:r>
              <a:rPr lang="en-US" dirty="0" smtClean="0">
                <a:latin typeface="arial"/>
              </a:rPr>
              <a:t/>
            </a:r>
            <a:br>
              <a:rPr lang="en-US" dirty="0" smtClean="0">
                <a:latin typeface="arial"/>
              </a:rPr>
            </a:br>
            <a:r>
              <a:rPr lang="en-US" dirty="0" smtClean="0">
                <a:latin typeface="arial"/>
              </a:rPr>
              <a:t>This conclusion</a:t>
            </a:r>
            <a:r>
              <a:rPr lang="en-US" baseline="0" dirty="0" smtClean="0">
                <a:latin typeface="arial"/>
              </a:rPr>
              <a:t> can be derived by analyzing our current access network – it consists mostly of short local loops, the majority of which, close to 60%, is shorter than one kilometer, and as much as 85% is shorter than two kilometers, which is mostly places in cable ducts especially in urban areas. The average local loop length is somewhat above 1km, including uncongested rural areas.</a:t>
            </a:r>
            <a:r>
              <a:rPr lang="sr-Latn-CS" baseline="0" dirty="0" smtClean="0">
                <a:latin typeface="arial"/>
              </a:rPr>
              <a:t> </a:t>
            </a:r>
            <a:r>
              <a:rPr lang="en-US" baseline="0" dirty="0" smtClean="0">
                <a:latin typeface="arial"/>
              </a:rPr>
              <a:t>This represents a good basis in the cable as well in the infrastructural part.  </a:t>
            </a:r>
            <a:endParaRPr lang="en-US" baseline="0" dirty="0" smtClean="0"/>
          </a:p>
          <a:p>
            <a:r>
              <a:rPr lang="en-US" baseline="0" dirty="0" smtClean="0"/>
              <a:t> </a:t>
            </a:r>
          </a:p>
          <a:p>
            <a:r>
              <a:rPr lang="en-US" baseline="0" dirty="0" smtClean="0"/>
              <a:t>In our current network we have more than one million </a:t>
            </a:r>
            <a:r>
              <a:rPr lang="en-US" baseline="0" dirty="0" err="1" smtClean="0"/>
              <a:t>xDSL</a:t>
            </a:r>
            <a:r>
              <a:rPr lang="en-US" baseline="0" dirty="0" smtClean="0"/>
              <a:t> ports installed, more than 150 thousand of which is VDSL2. </a:t>
            </a:r>
          </a:p>
          <a:p>
            <a:endParaRPr lang="en-US" baseline="0" dirty="0" smtClean="0"/>
          </a:p>
          <a:p>
            <a:r>
              <a:rPr lang="en-US" baseline="0" dirty="0" smtClean="0"/>
              <a:t>The large existing copper legacy pushes us to utilize it to its maximal potential, but at the same time we understand the need to prepare for the next step in which the bandwidths enabled by these copper loops will simply no longer suffice.</a:t>
            </a:r>
          </a:p>
          <a:p>
            <a:endParaRPr lang="en-US" baseline="0" dirty="0" smtClean="0"/>
          </a:p>
          <a:p>
            <a:r>
              <a:rPr lang="en-US" baseline="0" dirty="0" smtClean="0"/>
              <a:t>Bearing that in mid, we have installed access nodes in FTTC/B topology in more than 1000 locations in the past year and have ambitious plans to continue with such a decentralization and fiber deployment in the near future. </a:t>
            </a:r>
            <a:endParaRPr lang="sr-Latn-CS" dirty="0" smtClean="0"/>
          </a:p>
          <a:p>
            <a:endParaRPr lang="sr-Latn-CS" dirty="0" smtClean="0"/>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10</a:t>
            </a:fld>
            <a:endParaRPr lang="sr-Latn-CS"/>
          </a:p>
        </p:txBody>
      </p:sp>
    </p:spTree>
    <p:extLst>
      <p:ext uri="{BB962C8B-B14F-4D97-AF65-F5344CB8AC3E}">
        <p14:creationId xmlns:p14="http://schemas.microsoft.com/office/powerpoint/2010/main" val="2069807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11</a:t>
            </a:fld>
            <a:endParaRPr lang="sr-Latn-CS"/>
          </a:p>
        </p:txBody>
      </p:sp>
    </p:spTree>
    <p:extLst>
      <p:ext uri="{BB962C8B-B14F-4D97-AF65-F5344CB8AC3E}">
        <p14:creationId xmlns:p14="http://schemas.microsoft.com/office/powerpoint/2010/main" val="2889866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With higher speeds and the appearance of triple play services integrating voice, Internet access and video signal, </a:t>
            </a:r>
            <a:r>
              <a:rPr lang="sr-Latn-CS" sz="1200" dirty="0" smtClean="0">
                <a:latin typeface="+mn-lt"/>
              </a:rPr>
              <a:t>as well as the significant growth of the number of our</a:t>
            </a:r>
            <a:r>
              <a:rPr lang="sr-Latn-CS" sz="1200" baseline="0" dirty="0" smtClean="0">
                <a:latin typeface="+mn-lt"/>
              </a:rPr>
              <a:t> IPTV subscribers, </a:t>
            </a:r>
            <a:r>
              <a:rPr lang="en-US" sz="1200" dirty="0" smtClean="0">
                <a:latin typeface="+mn-lt"/>
              </a:rPr>
              <a:t>the requirements that need to be met by the subscriber lines have tightened drastically. Same pairs are used on the very edge of their acquirable physical bit-rates, wherein the voice and video services require an increased stability in order to avoid an interruption of the signal and/or freezing</a:t>
            </a:r>
            <a:r>
              <a:rPr lang="en-US" sz="1200" baseline="0" dirty="0" smtClean="0">
                <a:latin typeface="+mn-lt"/>
              </a:rPr>
              <a:t> of the video image </a:t>
            </a:r>
            <a:r>
              <a:rPr lang="en-US" sz="1200" dirty="0" smtClean="0">
                <a:latin typeface="+mn-lt"/>
              </a:rPr>
              <a:t>or </a:t>
            </a:r>
            <a:r>
              <a:rPr lang="en-US" sz="1200" dirty="0" err="1" smtClean="0">
                <a:latin typeface="+mn-lt"/>
              </a:rPr>
              <a:t>pixelization</a:t>
            </a:r>
            <a:r>
              <a:rPr lang="en-US" sz="1200" dirty="0" smtClean="0">
                <a:latin typeface="+mn-lt"/>
              </a:rPr>
              <a:t>. </a:t>
            </a:r>
          </a:p>
          <a:p>
            <a:endParaRPr lang="en-US" sz="1200" dirty="0" smtClean="0">
              <a:latin typeface="+mn-lt"/>
            </a:endParaRPr>
          </a:p>
          <a:p>
            <a:r>
              <a:rPr lang="en-US" sz="1200" dirty="0" smtClean="0">
                <a:latin typeface="+mn-lt"/>
              </a:rPr>
              <a:t>DSL technologies, such as ADSL and VDSL, allow these services to be provided to the end user in a more efficient way, but modern multimedia services are becoming more demanding in terms of bit rates, delay and the allowed number of errors, and thus become increasingly more sensitive to the quality of the line. </a:t>
            </a:r>
          </a:p>
          <a:p>
            <a:endParaRPr lang="en-US" sz="1200" dirty="0" smtClean="0">
              <a:latin typeface="+mn-lt"/>
            </a:endParaRPr>
          </a:p>
          <a:p>
            <a:r>
              <a:rPr lang="en-US" sz="1200" dirty="0" smtClean="0">
                <a:latin typeface="+mn-lt"/>
              </a:rPr>
              <a:t>Problems arise with the occurrence of interference and crosstalk in copper pairs, which is manifested to the user as interference in the video signal, or when the service requirements exceed the capabilities that the line can achieve. In order to prevent interference, as well as to enable proactive maintenance of the increasingly demanding access networks, it is necessary to apply appropriate Network Analyzer software tools that will support operational best practices throughout the life cycle of the access lines - from planning, through the award of maintenance, and to solve problems and support users.</a:t>
            </a:r>
            <a:endParaRPr lang="sr-Latn-CS" dirty="0" smtClean="0"/>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12</a:t>
            </a:fld>
            <a:endParaRPr lang="sr-Latn-CS"/>
          </a:p>
        </p:txBody>
      </p:sp>
    </p:spTree>
    <p:extLst>
      <p:ext uri="{BB962C8B-B14F-4D97-AF65-F5344CB8AC3E}">
        <p14:creationId xmlns:p14="http://schemas.microsoft.com/office/powerpoint/2010/main" val="1341238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13</a:t>
            </a:fld>
            <a:endParaRPr lang="sr-Latn-CS"/>
          </a:p>
        </p:txBody>
      </p:sp>
    </p:spTree>
    <p:extLst>
      <p:ext uri="{BB962C8B-B14F-4D97-AF65-F5344CB8AC3E}">
        <p14:creationId xmlns:p14="http://schemas.microsoft.com/office/powerpoint/2010/main" val="2889866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 parallel with all the aforementioned activities, we have</a:t>
            </a:r>
            <a:r>
              <a:rPr lang="en-US" sz="1200" baseline="0" dirty="0" smtClean="0"/>
              <a:t> worked on expanding the competition among our CPE suppliers by which we have managed to drastically lower the cost of the CPE devices, which has led to an entirely different perspective of our network. The BBTF – IAD combination becomes much more cost effective, lowering the percentage of BB subscribers at which using two ports to provide dual or triple play services remains profitable. Also, it allows a quicker replacement of ADSL with VDSL services and permits higher numbers of vectoring capable equipment.</a:t>
            </a:r>
            <a:endParaRPr lang="en-US" sz="1200" dirty="0" smtClean="0"/>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14</a:t>
            </a:fld>
            <a:endParaRPr lang="sr-Latn-CS"/>
          </a:p>
        </p:txBody>
      </p:sp>
    </p:spTree>
    <p:extLst>
      <p:ext uri="{BB962C8B-B14F-4D97-AF65-F5344CB8AC3E}">
        <p14:creationId xmlns:p14="http://schemas.microsoft.com/office/powerpoint/2010/main" val="2014297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Tests were performed on 36 different combinations of cable types, pair lengths, types of CPE equipment, profiles with various line speeds and with different mechanisms of protection against coding errors. The majority of these 36 cases showed an increase in line speed from 30% to 50%.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The application of vectoring reduced the differences in the line speeds and generally increased the speeds on each line individually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effectLst/>
              </a:rPr>
              <a:t>The greatest benefit from vectoring was noted at lengths</a:t>
            </a:r>
            <a:r>
              <a:rPr lang="en-US" sz="1200" baseline="0" dirty="0" smtClean="0">
                <a:effectLst/>
              </a:rPr>
              <a:t> between 300 and 700 m</a:t>
            </a:r>
            <a:endParaRPr lang="en-US" sz="1200" dirty="0" smtClean="0"/>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15</a:t>
            </a:fld>
            <a:endParaRPr lang="sr-Latn-CS"/>
          </a:p>
        </p:txBody>
      </p:sp>
    </p:spTree>
    <p:extLst>
      <p:ext uri="{BB962C8B-B14F-4D97-AF65-F5344CB8AC3E}">
        <p14:creationId xmlns:p14="http://schemas.microsoft.com/office/powerpoint/2010/main" val="3093806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16</a:t>
            </a:fld>
            <a:endParaRPr lang="sr-Latn-CS"/>
          </a:p>
        </p:txBody>
      </p:sp>
    </p:spTree>
    <p:extLst>
      <p:ext uri="{BB962C8B-B14F-4D97-AF65-F5344CB8AC3E}">
        <p14:creationId xmlns:p14="http://schemas.microsoft.com/office/powerpoint/2010/main" val="2889866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a:p>
        </p:txBody>
      </p:sp>
      <p:sp>
        <p:nvSpPr>
          <p:cNvPr id="4" name="Slide Number Placeholder 3"/>
          <p:cNvSpPr>
            <a:spLocks noGrp="1"/>
          </p:cNvSpPr>
          <p:nvPr>
            <p:ph type="sldNum" sz="quarter" idx="10"/>
          </p:nvPr>
        </p:nvSpPr>
        <p:spPr/>
        <p:txBody>
          <a:bodyPr/>
          <a:lstStyle/>
          <a:p>
            <a:fld id="{A6C14ADD-7670-47B0-BB85-DB3EA5C8DF6A}" type="slidenum">
              <a:rPr lang="sr-Latn-CS" smtClean="0"/>
              <a:t>17</a:t>
            </a:fld>
            <a:endParaRPr lang="sr-Latn-CS"/>
          </a:p>
        </p:txBody>
      </p:sp>
    </p:spTree>
    <p:extLst>
      <p:ext uri="{BB962C8B-B14F-4D97-AF65-F5344CB8AC3E}">
        <p14:creationId xmlns:p14="http://schemas.microsoft.com/office/powerpoint/2010/main" val="715997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Telecom's network architecture is something that is constantly improving and changing. Infrastructure that will be able to support high-quality and demanding broadband services involves the implementation of a large number of small access nodes, in the optimal locations in the network, which will allow the shortening of the copper subscriber loop that will lead to an improvement of their characteristics. A software tool which allows us to easily define those optimal spots in</a:t>
            </a:r>
            <a:r>
              <a:rPr lang="en-US" baseline="0" dirty="0" smtClean="0"/>
              <a:t> </a:t>
            </a:r>
            <a:r>
              <a:rPr lang="en-US" dirty="0" smtClean="0"/>
              <a:t>the network must also be able to adjust and adapt to the changing needs of the network architecture. </a:t>
            </a:r>
          </a:p>
          <a:p>
            <a:endParaRPr lang="en-US" dirty="0" smtClean="0"/>
          </a:p>
          <a:p>
            <a:r>
              <a:rPr lang="en-US" dirty="0" smtClean="0">
                <a:effectLst/>
              </a:rPr>
              <a:t>In addition, there is the possibility of line prequalification and segmentation based on their characteristics, which allows</a:t>
            </a:r>
            <a:r>
              <a:rPr lang="en-US" baseline="0" dirty="0" smtClean="0">
                <a:effectLst/>
              </a:rPr>
              <a:t> us to offer </a:t>
            </a:r>
            <a:r>
              <a:rPr lang="en-US" dirty="0" smtClean="0">
                <a:effectLst/>
              </a:rPr>
              <a:t>tailor-made services and features, while taking into account tat the line fulfills meets strict criteria so that the service provided be the highest quality possible.</a:t>
            </a:r>
            <a:endParaRPr lang="en-US" dirty="0" smtClean="0"/>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18</a:t>
            </a:fld>
            <a:endParaRPr lang="sr-Latn-CS"/>
          </a:p>
        </p:txBody>
      </p:sp>
    </p:spTree>
    <p:extLst>
      <p:ext uri="{BB962C8B-B14F-4D97-AF65-F5344CB8AC3E}">
        <p14:creationId xmlns:p14="http://schemas.microsoft.com/office/powerpoint/2010/main" val="621659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a:p>
        </p:txBody>
      </p:sp>
      <p:sp>
        <p:nvSpPr>
          <p:cNvPr id="4" name="Slide Number Placeholder 3"/>
          <p:cNvSpPr>
            <a:spLocks noGrp="1"/>
          </p:cNvSpPr>
          <p:nvPr>
            <p:ph type="sldNum" sz="quarter" idx="10"/>
          </p:nvPr>
        </p:nvSpPr>
        <p:spPr/>
        <p:txBody>
          <a:bodyPr/>
          <a:lstStyle/>
          <a:p>
            <a:fld id="{A6C14ADD-7670-47B0-BB85-DB3EA5C8DF6A}" type="slidenum">
              <a:rPr lang="sr-Latn-CS" smtClean="0"/>
              <a:t>19</a:t>
            </a:fld>
            <a:endParaRPr lang="sr-Latn-CS"/>
          </a:p>
        </p:txBody>
      </p:sp>
    </p:spTree>
    <p:extLst>
      <p:ext uri="{BB962C8B-B14F-4D97-AF65-F5344CB8AC3E}">
        <p14:creationId xmlns:p14="http://schemas.microsoft.com/office/powerpoint/2010/main" val="2663913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And</a:t>
            </a:r>
            <a:r>
              <a:rPr lang="sr-Latn-CS" baseline="0" dirty="0" smtClean="0"/>
              <a:t> this is what I am planning to talk to you about today – I shall start with a short overview of our company, with which I am sure most of you are familliar of, but nevertheless, and then I would like to give a short overview of our existing infrastructure as well as of our plans for the future.</a:t>
            </a:r>
          </a:p>
          <a:p>
            <a:endParaRPr lang="sr-Latn-CS" baseline="0" dirty="0" smtClean="0"/>
          </a:p>
          <a:p>
            <a:r>
              <a:rPr lang="sr-Latn-CS" baseline="0" dirty="0" smtClean="0"/>
              <a:t>Please, do feel free to interrupt me at any time should you have some questions.</a:t>
            </a:r>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2</a:t>
            </a:fld>
            <a:endParaRPr lang="sr-Latn-CS"/>
          </a:p>
        </p:txBody>
      </p:sp>
    </p:spTree>
    <p:extLst>
      <p:ext uri="{BB962C8B-B14F-4D97-AF65-F5344CB8AC3E}">
        <p14:creationId xmlns:p14="http://schemas.microsoft.com/office/powerpoint/2010/main" val="3250701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3</a:t>
            </a:fld>
            <a:endParaRPr lang="sr-Latn-CS"/>
          </a:p>
        </p:txBody>
      </p:sp>
    </p:spTree>
    <p:extLst>
      <p:ext uri="{BB962C8B-B14F-4D97-AF65-F5344CB8AC3E}">
        <p14:creationId xmlns:p14="http://schemas.microsoft.com/office/powerpoint/2010/main" val="2889866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Since its establishment, Telekom </a:t>
            </a:r>
            <a:r>
              <a:rPr lang="en-US" dirty="0" err="1" smtClean="0"/>
              <a:t>Srbija</a:t>
            </a:r>
            <a:r>
              <a:rPr lang="en-US" dirty="0" smtClean="0"/>
              <a:t> has looked among the visionary companies and entrepreneurs for the collaborators on the projects that followed the worldwide trends and imposed the national ones. Thus today part of the Telekom </a:t>
            </a:r>
            <a:r>
              <a:rPr lang="en-US" dirty="0" err="1" smtClean="0"/>
              <a:t>Srbija</a:t>
            </a:r>
            <a:r>
              <a:rPr lang="en-US" dirty="0" smtClean="0"/>
              <a:t> Group are Telekom’s subsidiaries: Telekom </a:t>
            </a:r>
            <a:r>
              <a:rPr lang="en-US" dirty="0" err="1" smtClean="0"/>
              <a:t>Srpske</a:t>
            </a:r>
            <a:r>
              <a:rPr lang="en-US" dirty="0" smtClean="0"/>
              <a:t> </a:t>
            </a:r>
            <a:r>
              <a:rPr lang="en-US" dirty="0" err="1" smtClean="0"/>
              <a:t>a.d.</a:t>
            </a:r>
            <a:r>
              <a:rPr lang="en-US" dirty="0" smtClean="0"/>
              <a:t>, m:tel </a:t>
            </a:r>
            <a:r>
              <a:rPr lang="en-US" dirty="0" err="1" smtClean="0"/>
              <a:t>d.o.o</a:t>
            </a:r>
            <a:r>
              <a:rPr lang="en-US" dirty="0" smtClean="0"/>
              <a:t>., </a:t>
            </a:r>
            <a:r>
              <a:rPr lang="en-US" dirty="0" err="1" smtClean="0"/>
              <a:t>Telus</a:t>
            </a:r>
            <a:r>
              <a:rPr lang="en-US" dirty="0" smtClean="0"/>
              <a:t> </a:t>
            </a:r>
            <a:r>
              <a:rPr lang="en-US" dirty="0" err="1" smtClean="0"/>
              <a:t>a.d.</a:t>
            </a:r>
            <a:r>
              <a:rPr lang="en-US" dirty="0" smtClean="0"/>
              <a:t>, Belgrade, </a:t>
            </a:r>
            <a:r>
              <a:rPr lang="en-US" dirty="0" err="1" smtClean="0"/>
              <a:t>FiberNet</a:t>
            </a:r>
            <a:r>
              <a:rPr lang="en-US" dirty="0" smtClean="0"/>
              <a:t> </a:t>
            </a:r>
            <a:r>
              <a:rPr lang="en-US" dirty="0" err="1" smtClean="0"/>
              <a:t>d.o.o</a:t>
            </a:r>
            <a:r>
              <a:rPr lang="en-US" dirty="0" smtClean="0"/>
              <a:t>., TS:NET BV and HD WIN (Arena Sport TV channels).</a:t>
            </a:r>
          </a:p>
          <a:p>
            <a:endParaRPr lang="sr-Latn-CS" dirty="0" smtClean="0"/>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4</a:t>
            </a:fld>
            <a:endParaRPr lang="sr-Latn-CS"/>
          </a:p>
        </p:txBody>
      </p:sp>
    </p:spTree>
    <p:extLst>
      <p:ext uri="{BB962C8B-B14F-4D97-AF65-F5344CB8AC3E}">
        <p14:creationId xmlns:p14="http://schemas.microsoft.com/office/powerpoint/2010/main" val="2525992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Our company developed in parallel with global trends, which resulted in the broadening of the range of telecommunications services that we offer our customers. Thus, at present, we provide fixed, mobile, Internet and multimedia services and a wide range of add-on services. A single name - Telekom </a:t>
            </a:r>
            <a:r>
              <a:rPr lang="en-US" dirty="0" err="1" smtClean="0">
                <a:effectLst/>
              </a:rPr>
              <a:t>Srbija</a:t>
            </a:r>
            <a:r>
              <a:rPr lang="en-US" dirty="0" smtClean="0">
                <a:effectLst/>
              </a:rPr>
              <a:t> – stands behind such market-proven brands and services as: </a:t>
            </a:r>
            <a:r>
              <a:rPr lang="en-US" dirty="0" err="1" smtClean="0">
                <a:effectLst/>
              </a:rPr>
              <a:t>mt:s</a:t>
            </a:r>
            <a:r>
              <a:rPr lang="en-US" dirty="0" smtClean="0">
                <a:effectLst/>
              </a:rPr>
              <a:t>, IPTV and Box</a:t>
            </a:r>
          </a:p>
          <a:p>
            <a:r>
              <a:rPr lang="sr-Latn-CS" b="0" dirty="0" smtClean="0">
                <a:effectLst/>
              </a:rPr>
              <a:t>MTS</a:t>
            </a:r>
            <a:r>
              <a:rPr lang="en-US" dirty="0" smtClean="0">
                <a:effectLst/>
              </a:rPr>
              <a:t> – is the largest mobile operator in Serbia, synonymous with a customer’s friend, which has developed a business policy committed to the continuous expansion of services improving our customers’ everyday communication.</a:t>
            </a:r>
          </a:p>
          <a:p>
            <a:r>
              <a:rPr lang="sr-Latn-CS" b="0" dirty="0" smtClean="0">
                <a:effectLst/>
              </a:rPr>
              <a:t>IPTV</a:t>
            </a:r>
            <a:r>
              <a:rPr lang="en-US" dirty="0" smtClean="0">
                <a:effectLst/>
              </a:rPr>
              <a:t>– is high-quality digital television, which, apart from its signal quality, crystal-clear image and sound, differs from traditional television in the method of distributing TV </a:t>
            </a:r>
            <a:r>
              <a:rPr lang="en-US" dirty="0" err="1" smtClean="0">
                <a:effectLst/>
              </a:rPr>
              <a:t>programmes</a:t>
            </a:r>
            <a:r>
              <a:rPr lang="en-US" dirty="0" smtClean="0">
                <a:effectLst/>
              </a:rPr>
              <a:t>. A top-quality interference-resistant digital signal reaches the users through Telekom </a:t>
            </a:r>
            <a:r>
              <a:rPr lang="en-US" dirty="0" err="1" smtClean="0">
                <a:effectLst/>
              </a:rPr>
              <a:t>Srbija’s</a:t>
            </a:r>
            <a:r>
              <a:rPr lang="en-US" dirty="0" smtClean="0">
                <a:effectLst/>
              </a:rPr>
              <a:t> network.</a:t>
            </a:r>
          </a:p>
          <a:p>
            <a:r>
              <a:rPr lang="sr-Latn-CS" b="0" dirty="0" smtClean="0">
                <a:effectLst/>
              </a:rPr>
              <a:t>Box</a:t>
            </a:r>
            <a:r>
              <a:rPr lang="en-US" dirty="0" smtClean="0">
                <a:effectLst/>
              </a:rPr>
              <a:t>– is a brand which implies that mobile, fixed, Internet and TV services are integrated into a single offer. The Box primarily ensures cost reduction, i.e. additional savings and consolidation into a single invoice.</a:t>
            </a:r>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5</a:t>
            </a:fld>
            <a:endParaRPr lang="sr-Latn-CS"/>
          </a:p>
        </p:txBody>
      </p:sp>
    </p:spTree>
    <p:extLst>
      <p:ext uri="{BB962C8B-B14F-4D97-AF65-F5344CB8AC3E}">
        <p14:creationId xmlns:p14="http://schemas.microsoft.com/office/powerpoint/2010/main" val="462020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latin typeface="+mn-lt"/>
              </a:rPr>
              <a:t>In order to retain the Telekom </a:t>
            </a:r>
            <a:r>
              <a:rPr lang="en-US" sz="1000" dirty="0" err="1" smtClean="0">
                <a:latin typeface="+mn-lt"/>
              </a:rPr>
              <a:t>Srbija’s</a:t>
            </a:r>
            <a:r>
              <a:rPr lang="en-US" sz="1000" dirty="0" smtClean="0">
                <a:latin typeface="+mn-lt"/>
              </a:rPr>
              <a:t> leading position in the Serbia’s telecommunications market, the investment was made in the amount of RSD 13 billion, which is 5% more than in the previous year.</a:t>
            </a:r>
            <a:endParaRPr lang="sr-Latn-CS" sz="1000" dirty="0" smtClean="0">
              <a:latin typeface="+mn-lt"/>
            </a:endParaRPr>
          </a:p>
          <a:p>
            <a:r>
              <a:rPr lang="en-US" sz="1000" dirty="0" smtClean="0">
                <a:latin typeface="+mn-lt"/>
              </a:rPr>
              <a:t>The investments were made in technical development and creation of the network flexibility and reliability for regular operation of service</a:t>
            </a:r>
            <a:r>
              <a:rPr lang="sr-Latn-CS" sz="1000" dirty="0" smtClean="0">
                <a:latin typeface="+mn-lt"/>
              </a:rPr>
              <a:t> </a:t>
            </a:r>
            <a:r>
              <a:rPr lang="en-US" sz="1000" dirty="0" smtClean="0">
                <a:latin typeface="+mn-lt"/>
              </a:rPr>
              <a:t>platforms resulting in better quality of services </a:t>
            </a:r>
            <a:r>
              <a:rPr lang="en-US" sz="1000" dirty="0" err="1" smtClean="0">
                <a:latin typeface="+mn-lt"/>
              </a:rPr>
              <a:t>ofered</a:t>
            </a:r>
            <a:r>
              <a:rPr lang="en-US" sz="1000" dirty="0" smtClean="0">
                <a:latin typeface="+mn-lt"/>
              </a:rPr>
              <a:t> to our customers and in retaining the existing competitive advantage.</a:t>
            </a:r>
            <a:r>
              <a:rPr lang="sr-Latn-CS" sz="1000" dirty="0" smtClean="0">
                <a:latin typeface="+mn-lt"/>
              </a:rPr>
              <a:t> </a:t>
            </a:r>
          </a:p>
          <a:p>
            <a:r>
              <a:rPr lang="en-US" sz="1000" dirty="0" smtClean="0">
                <a:latin typeface="+mn-lt"/>
              </a:rPr>
              <a:t>The Company allocated 73% of funds for investment in technical development of network, whereas 27% of total funds were invested in IT and logistics support.   </a:t>
            </a:r>
            <a:endParaRPr lang="sr-Latn-CS" sz="1000" dirty="0" smtClean="0">
              <a:latin typeface="+mn-lt"/>
            </a:endParaRPr>
          </a:p>
          <a:p>
            <a:r>
              <a:rPr lang="en-US" sz="1000" dirty="0" smtClean="0">
                <a:latin typeface="+mn-lt"/>
              </a:rPr>
              <a:t>In 2013 the development</a:t>
            </a:r>
            <a:r>
              <a:rPr lang="sr-Latn-CS" sz="1000" dirty="0" smtClean="0">
                <a:latin typeface="+mn-lt"/>
              </a:rPr>
              <a:t> </a:t>
            </a:r>
            <a:r>
              <a:rPr lang="en-US" sz="1000" dirty="0" smtClean="0">
                <a:latin typeface="+mn-lt"/>
              </a:rPr>
              <a:t>of technical investments was directed to the</a:t>
            </a:r>
            <a:r>
              <a:rPr lang="sr-Latn-CS" sz="1000" dirty="0" smtClean="0">
                <a:latin typeface="+mn-lt"/>
              </a:rPr>
              <a:t> </a:t>
            </a:r>
            <a:r>
              <a:rPr lang="en-US" sz="1000" dirty="0" smtClean="0">
                <a:latin typeface="+mn-lt"/>
              </a:rPr>
              <a:t>following activities:</a:t>
            </a:r>
            <a:r>
              <a:rPr lang="sr-Latn-CS" sz="1000" dirty="0" smtClean="0">
                <a:latin typeface="+mn-lt"/>
              </a:rPr>
              <a:t> </a:t>
            </a:r>
          </a:p>
          <a:p>
            <a:r>
              <a:rPr lang="en-US" sz="1000" dirty="0" smtClean="0">
                <a:latin typeface="+mn-lt"/>
              </a:rPr>
              <a:t>In fixed telephony the investments were mainly</a:t>
            </a:r>
            <a:r>
              <a:rPr lang="sr-Latn-CS" sz="1000" dirty="0" smtClean="0">
                <a:latin typeface="+mn-lt"/>
              </a:rPr>
              <a:t> </a:t>
            </a:r>
            <a:r>
              <a:rPr lang="en-US" sz="1000" dirty="0" smtClean="0">
                <a:latin typeface="+mn-lt"/>
              </a:rPr>
              <a:t>intended for upgrade and </a:t>
            </a:r>
            <a:r>
              <a:rPr lang="sr-Latn-CS" sz="1000" dirty="0" smtClean="0">
                <a:latin typeface="+mn-lt"/>
              </a:rPr>
              <a:t>e</a:t>
            </a:r>
            <a:r>
              <a:rPr lang="en-US" sz="1000" dirty="0" smtClean="0">
                <a:latin typeface="+mn-lt"/>
              </a:rPr>
              <a:t>expansion of access</a:t>
            </a:r>
            <a:r>
              <a:rPr lang="sr-Latn-CS" sz="1000" dirty="0" smtClean="0">
                <a:latin typeface="+mn-lt"/>
              </a:rPr>
              <a:t> </a:t>
            </a:r>
            <a:r>
              <a:rPr lang="en-US" sz="1000" dirty="0" smtClean="0">
                <a:latin typeface="+mn-lt"/>
              </a:rPr>
              <a:t>network providing the services on modern</a:t>
            </a:r>
            <a:r>
              <a:rPr lang="sr-Latn-CS" sz="1000" dirty="0" smtClean="0">
                <a:latin typeface="+mn-lt"/>
              </a:rPr>
              <a:t> </a:t>
            </a:r>
            <a:r>
              <a:rPr lang="en-US" sz="1000" dirty="0" smtClean="0">
                <a:latin typeface="+mn-lt"/>
              </a:rPr>
              <a:t>Broadband (BB) access to users. The network</a:t>
            </a:r>
            <a:r>
              <a:rPr lang="sr-Latn-CS" sz="1000" dirty="0" smtClean="0">
                <a:latin typeface="+mn-lt"/>
              </a:rPr>
              <a:t> </a:t>
            </a:r>
            <a:r>
              <a:rPr lang="en-US" sz="1000" dirty="0" smtClean="0">
                <a:latin typeface="+mn-lt"/>
              </a:rPr>
              <a:t>upgrade has eliminated the old systems and</a:t>
            </a:r>
            <a:r>
              <a:rPr lang="sr-Latn-CS" sz="1000" dirty="0" smtClean="0">
                <a:latin typeface="+mn-lt"/>
              </a:rPr>
              <a:t> </a:t>
            </a:r>
            <a:r>
              <a:rPr lang="en-US" sz="1000" dirty="0" smtClean="0">
                <a:latin typeface="+mn-lt"/>
              </a:rPr>
              <a:t>increased the number of users that have been</a:t>
            </a:r>
            <a:r>
              <a:rPr lang="sr-Latn-CS" sz="1000" dirty="0" smtClean="0">
                <a:latin typeface="+mn-lt"/>
              </a:rPr>
              <a:t> </a:t>
            </a:r>
            <a:r>
              <a:rPr lang="en-US" sz="1000" dirty="0" smtClean="0">
                <a:latin typeface="+mn-lt"/>
              </a:rPr>
              <a:t>offered modern and high-quality services. In</a:t>
            </a:r>
            <a:r>
              <a:rPr lang="sr-Latn-CS" sz="1000" dirty="0" smtClean="0">
                <a:latin typeface="+mn-lt"/>
              </a:rPr>
              <a:t> </a:t>
            </a:r>
            <a:r>
              <a:rPr lang="en-US" sz="1000" dirty="0" smtClean="0">
                <a:latin typeface="+mn-lt"/>
              </a:rPr>
              <a:t>2013 digitalization reached 99.50% (in 2012 it</a:t>
            </a:r>
            <a:r>
              <a:rPr lang="sr-Latn-CS" sz="1000" dirty="0" smtClean="0">
                <a:latin typeface="+mn-lt"/>
              </a:rPr>
              <a:t> </a:t>
            </a:r>
            <a:r>
              <a:rPr lang="en-US" sz="1000" dirty="0" smtClean="0">
                <a:latin typeface="+mn-lt"/>
              </a:rPr>
              <a:t>was 99.11%).</a:t>
            </a:r>
            <a:endParaRPr lang="sr-Latn-CS" sz="1000" dirty="0" smtClean="0">
              <a:latin typeface="+mn-lt"/>
            </a:endParaRPr>
          </a:p>
          <a:p>
            <a:r>
              <a:rPr lang="en-US" sz="1000" dirty="0" smtClean="0">
                <a:latin typeface="+mn-lt"/>
              </a:rPr>
              <a:t>In the Internet sphere, investments were directed</a:t>
            </a:r>
            <a:r>
              <a:rPr lang="sr-Latn-CS" sz="1000" dirty="0" smtClean="0">
                <a:latin typeface="+mn-lt"/>
              </a:rPr>
              <a:t> </a:t>
            </a:r>
            <a:r>
              <a:rPr lang="en-US" sz="1000" dirty="0" smtClean="0">
                <a:latin typeface="+mn-lt"/>
              </a:rPr>
              <a:t>towards expansion of the national IP/MPLS</a:t>
            </a:r>
            <a:r>
              <a:rPr lang="sr-Latn-CS" sz="1000" dirty="0" smtClean="0">
                <a:latin typeface="+mn-lt"/>
              </a:rPr>
              <a:t> </a:t>
            </a:r>
            <a:r>
              <a:rPr lang="en-US" sz="1000" dirty="0" smtClean="0">
                <a:latin typeface="+mn-lt"/>
              </a:rPr>
              <a:t>network and of the multiservice network. In</a:t>
            </a:r>
            <a:r>
              <a:rPr lang="sr-Latn-CS" sz="1000" dirty="0" smtClean="0">
                <a:latin typeface="+mn-lt"/>
              </a:rPr>
              <a:t> </a:t>
            </a:r>
            <a:r>
              <a:rPr lang="en-US" sz="1000" dirty="0" smtClean="0">
                <a:latin typeface="+mn-lt"/>
              </a:rPr>
              <a:t>2013 the total number of ADSL ports increased</a:t>
            </a:r>
            <a:r>
              <a:rPr lang="sr-Latn-CS" sz="1000" dirty="0" smtClean="0">
                <a:latin typeface="+mn-lt"/>
              </a:rPr>
              <a:t> </a:t>
            </a:r>
            <a:r>
              <a:rPr lang="en-US" sz="1000" dirty="0" smtClean="0">
                <a:latin typeface="+mn-lt"/>
              </a:rPr>
              <a:t>by 7%, which resulted in an increase of free</a:t>
            </a:r>
            <a:r>
              <a:rPr lang="sr-Latn-CS" sz="1000" dirty="0" smtClean="0">
                <a:latin typeface="+mn-lt"/>
              </a:rPr>
              <a:t> </a:t>
            </a:r>
            <a:r>
              <a:rPr lang="en-US" sz="1000" dirty="0" smtClean="0">
                <a:latin typeface="+mn-lt"/>
              </a:rPr>
              <a:t>capacity by 12.5%.</a:t>
            </a:r>
            <a:r>
              <a:rPr lang="sr-Latn-CS" sz="1000" dirty="0" smtClean="0">
                <a:latin typeface="+mn-lt"/>
              </a:rPr>
              <a:t> </a:t>
            </a:r>
            <a:endParaRPr lang="en-US" sz="1000" dirty="0" smtClean="0">
              <a:latin typeface="+mn-lt"/>
            </a:endParaRPr>
          </a:p>
          <a:p>
            <a:r>
              <a:rPr lang="en-US" sz="1000" dirty="0" smtClean="0">
                <a:latin typeface="+mn-lt"/>
              </a:rPr>
              <a:t>In the sphere of multimedia, services were</a:t>
            </a:r>
            <a:r>
              <a:rPr lang="sr-Latn-CS" sz="1000" dirty="0" smtClean="0">
                <a:latin typeface="+mn-lt"/>
              </a:rPr>
              <a:t> </a:t>
            </a:r>
            <a:r>
              <a:rPr lang="en-US" sz="1000" dirty="0" smtClean="0">
                <a:latin typeface="+mn-lt"/>
              </a:rPr>
              <a:t>directed towards expansion of </a:t>
            </a:r>
            <a:r>
              <a:rPr lang="en-US" sz="1000" dirty="0" err="1" smtClean="0">
                <a:latin typeface="+mn-lt"/>
              </a:rPr>
              <a:t>Headend</a:t>
            </a:r>
            <a:r>
              <a:rPr lang="en-US" sz="1000" dirty="0" smtClean="0">
                <a:latin typeface="+mn-lt"/>
              </a:rPr>
              <a:t> and</a:t>
            </a:r>
            <a:r>
              <a:rPr lang="sr-Latn-CS" sz="1000" dirty="0" smtClean="0">
                <a:latin typeface="+mn-lt"/>
              </a:rPr>
              <a:t> </a:t>
            </a:r>
            <a:r>
              <a:rPr lang="en-US" sz="1000" dirty="0" smtClean="0">
                <a:latin typeface="+mn-lt"/>
              </a:rPr>
              <a:t>Middleware platforms.</a:t>
            </a:r>
            <a:r>
              <a:rPr lang="sr-Latn-CS" sz="1000" dirty="0" smtClean="0">
                <a:latin typeface="+mn-lt"/>
              </a:rPr>
              <a:t> </a:t>
            </a:r>
            <a:endParaRPr lang="en-US" sz="1000" dirty="0" smtClean="0">
              <a:latin typeface="+mn-lt"/>
            </a:endParaRPr>
          </a:p>
          <a:p>
            <a:r>
              <a:rPr lang="en-US" sz="1000" dirty="0" smtClean="0">
                <a:latin typeface="+mn-lt"/>
              </a:rPr>
              <a:t>As for investments in the technical capacities</a:t>
            </a:r>
            <a:r>
              <a:rPr lang="sr-Latn-CS" sz="1000" dirty="0" smtClean="0">
                <a:latin typeface="+mn-lt"/>
              </a:rPr>
              <a:t> </a:t>
            </a:r>
            <a:r>
              <a:rPr lang="en-US" sz="1000" dirty="0" smtClean="0">
                <a:latin typeface="+mn-lt"/>
              </a:rPr>
              <a:t>of the telecommunications network, most of</a:t>
            </a:r>
            <a:r>
              <a:rPr lang="sr-Latn-CS" sz="1000" dirty="0" smtClean="0">
                <a:latin typeface="+mn-lt"/>
              </a:rPr>
              <a:t> </a:t>
            </a:r>
            <a:r>
              <a:rPr lang="en-US" sz="1000" dirty="0" smtClean="0">
                <a:latin typeface="+mn-lt"/>
              </a:rPr>
              <a:t>the investments in 2013 by the Company were</a:t>
            </a:r>
            <a:r>
              <a:rPr lang="sr-Latn-CS" sz="1000" dirty="0" smtClean="0">
                <a:latin typeface="+mn-lt"/>
              </a:rPr>
              <a:t> </a:t>
            </a:r>
            <a:r>
              <a:rPr lang="en-US" sz="1000" dirty="0" smtClean="0">
                <a:latin typeface="+mn-lt"/>
              </a:rPr>
              <a:t>made in the access network (29%), Internet and</a:t>
            </a:r>
            <a:r>
              <a:rPr lang="sr-Latn-CS" sz="1000" dirty="0" smtClean="0">
                <a:latin typeface="+mn-lt"/>
              </a:rPr>
              <a:t> </a:t>
            </a:r>
            <a:r>
              <a:rPr lang="en-US" sz="1000" dirty="0" smtClean="0">
                <a:latin typeface="+mn-lt"/>
              </a:rPr>
              <a:t>multimedia (18%), transport optical network</a:t>
            </a:r>
            <a:r>
              <a:rPr lang="sr-Latn-CS" sz="1000" dirty="0" smtClean="0">
                <a:latin typeface="+mn-lt"/>
              </a:rPr>
              <a:t> </a:t>
            </a:r>
            <a:r>
              <a:rPr lang="en-US" sz="1000" dirty="0" smtClean="0">
                <a:latin typeface="+mn-lt"/>
              </a:rPr>
              <a:t>(18%), and switching management systems</a:t>
            </a:r>
            <a:r>
              <a:rPr lang="sr-Latn-CS" sz="1000" dirty="0" smtClean="0">
                <a:latin typeface="+mn-lt"/>
              </a:rPr>
              <a:t> </a:t>
            </a:r>
            <a:r>
              <a:rPr lang="en-US" sz="1000" dirty="0" smtClean="0">
                <a:latin typeface="+mn-lt"/>
              </a:rPr>
              <a:t>(17%) and wireless network (16%).	</a:t>
            </a:r>
            <a:endParaRPr lang="sr-Latn-CS" sz="1000" dirty="0">
              <a:latin typeface="+mn-lt"/>
            </a:endParaRPr>
          </a:p>
        </p:txBody>
      </p:sp>
      <p:sp>
        <p:nvSpPr>
          <p:cNvPr id="4" name="Slide Number Placeholder 3"/>
          <p:cNvSpPr>
            <a:spLocks noGrp="1"/>
          </p:cNvSpPr>
          <p:nvPr>
            <p:ph type="sldNum" sz="quarter" idx="10"/>
          </p:nvPr>
        </p:nvSpPr>
        <p:spPr/>
        <p:txBody>
          <a:bodyPr/>
          <a:lstStyle/>
          <a:p>
            <a:fld id="{A6C14ADD-7670-47B0-BB85-DB3EA5C8DF6A}" type="slidenum">
              <a:rPr lang="sr-Latn-CS" smtClean="0"/>
              <a:t>6</a:t>
            </a:fld>
            <a:endParaRPr lang="sr-Latn-CS"/>
          </a:p>
        </p:txBody>
      </p:sp>
    </p:spTree>
    <p:extLst>
      <p:ext uri="{BB962C8B-B14F-4D97-AF65-F5344CB8AC3E}">
        <p14:creationId xmlns:p14="http://schemas.microsoft.com/office/powerpoint/2010/main" val="3940094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latin typeface="+mn-lt"/>
              </a:rPr>
              <a:t>Despite the challenges of growing competition,</a:t>
            </a:r>
            <a:r>
              <a:rPr lang="sr-Latn-CS" sz="1000" dirty="0" smtClean="0">
                <a:latin typeface="+mn-lt"/>
              </a:rPr>
              <a:t> </a:t>
            </a:r>
            <a:r>
              <a:rPr lang="en-US" sz="1000" dirty="0" smtClean="0">
                <a:latin typeface="+mn-lt"/>
              </a:rPr>
              <a:t>Telekom </a:t>
            </a:r>
            <a:r>
              <a:rPr lang="en-US" sz="1000" dirty="0" err="1" smtClean="0">
                <a:latin typeface="+mn-lt"/>
              </a:rPr>
              <a:t>Srbija</a:t>
            </a:r>
            <a:r>
              <a:rPr lang="en-US" sz="1000" dirty="0" smtClean="0">
                <a:latin typeface="+mn-lt"/>
              </a:rPr>
              <a:t> has a considerable number of</a:t>
            </a:r>
            <a:r>
              <a:rPr lang="sr-Latn-CS" sz="1000" dirty="0" smtClean="0">
                <a:latin typeface="+mn-lt"/>
              </a:rPr>
              <a:t> </a:t>
            </a:r>
            <a:r>
              <a:rPr lang="en-US" sz="1000" dirty="0" smtClean="0">
                <a:latin typeface="+mn-lt"/>
              </a:rPr>
              <a:t>customers in fixed and mobile telephony and</a:t>
            </a:r>
            <a:r>
              <a:rPr lang="sr-Latn-CS" sz="1000" dirty="0" smtClean="0">
                <a:latin typeface="+mn-lt"/>
              </a:rPr>
              <a:t> </a:t>
            </a:r>
            <a:r>
              <a:rPr lang="en-US" sz="1000" dirty="0" smtClean="0">
                <a:latin typeface="+mn-lt"/>
              </a:rPr>
              <a:t>an increasing number of Internet users.</a:t>
            </a:r>
            <a:endParaRPr lang="sr-Latn-CS" sz="1000" dirty="0" smtClean="0">
              <a:latin typeface="+mn-lt"/>
            </a:endParaRPr>
          </a:p>
          <a:p>
            <a:r>
              <a:rPr lang="en-US" sz="1000" dirty="0" smtClean="0">
                <a:latin typeface="+mn-lt"/>
              </a:rPr>
              <a:t>The Internet market records growing customers’</a:t>
            </a:r>
            <a:r>
              <a:rPr lang="sr-Latn-CS" sz="1000" dirty="0" smtClean="0">
                <a:latin typeface="+mn-lt"/>
              </a:rPr>
              <a:t> </a:t>
            </a:r>
            <a:r>
              <a:rPr lang="en-US" sz="1000" dirty="0" smtClean="0">
                <a:latin typeface="+mn-lt"/>
              </a:rPr>
              <a:t>demands for the Broadband Internet, which reflects</a:t>
            </a:r>
            <a:r>
              <a:rPr lang="sr-Latn-CS" sz="1000" dirty="0" smtClean="0">
                <a:latin typeface="+mn-lt"/>
              </a:rPr>
              <a:t> </a:t>
            </a:r>
            <a:r>
              <a:rPr lang="en-US" sz="1000" dirty="0" smtClean="0">
                <a:latin typeface="+mn-lt"/>
              </a:rPr>
              <a:t>the customer interest in the service enabling a</a:t>
            </a:r>
            <a:r>
              <a:rPr lang="sr-Latn-CS" sz="1000" dirty="0" smtClean="0">
                <a:latin typeface="+mn-lt"/>
              </a:rPr>
              <a:t> </a:t>
            </a:r>
            <a:r>
              <a:rPr lang="en-US" sz="1000" dirty="0" smtClean="0">
                <a:latin typeface="+mn-lt"/>
              </a:rPr>
              <a:t>high-quality and easily accessible content.</a:t>
            </a:r>
          </a:p>
          <a:p>
            <a:r>
              <a:rPr lang="en-US" sz="1000" dirty="0" smtClean="0">
                <a:latin typeface="+mn-lt"/>
              </a:rPr>
              <a:t>At the end of 2013, the Company had 550 thousand</a:t>
            </a:r>
            <a:r>
              <a:rPr lang="sr-Latn-CS" sz="1000" dirty="0" smtClean="0">
                <a:latin typeface="+mn-lt"/>
              </a:rPr>
              <a:t> </a:t>
            </a:r>
            <a:r>
              <a:rPr lang="en-US" sz="1000" dirty="0" smtClean="0">
                <a:latin typeface="+mn-lt"/>
              </a:rPr>
              <a:t>ADSL users in the retail segment, which accounts</a:t>
            </a:r>
            <a:r>
              <a:rPr lang="sr-Latn-CS" sz="1000" dirty="0" smtClean="0">
                <a:latin typeface="+mn-lt"/>
              </a:rPr>
              <a:t> </a:t>
            </a:r>
            <a:r>
              <a:rPr lang="en-US" sz="1000" dirty="0" smtClean="0">
                <a:latin typeface="+mn-lt"/>
              </a:rPr>
              <a:t>for 81% of the ADSL Internet market. Compared to</a:t>
            </a:r>
            <a:r>
              <a:rPr lang="sr-Latn-CS" sz="1000" dirty="0" smtClean="0">
                <a:latin typeface="+mn-lt"/>
              </a:rPr>
              <a:t> </a:t>
            </a:r>
            <a:r>
              <a:rPr lang="en-US" sz="1000" dirty="0" smtClean="0">
                <a:latin typeface="+mn-lt"/>
              </a:rPr>
              <a:t>the previous year, the Company recorded a 7.4%</a:t>
            </a:r>
            <a:r>
              <a:rPr lang="sr-Latn-CS" sz="1000" dirty="0" smtClean="0">
                <a:latin typeface="+mn-lt"/>
              </a:rPr>
              <a:t> </a:t>
            </a:r>
            <a:r>
              <a:rPr lang="en-US" sz="1000" dirty="0" smtClean="0">
                <a:latin typeface="+mn-lt"/>
              </a:rPr>
              <a:t>growth of ADSL users in retail.</a:t>
            </a:r>
          </a:p>
          <a:p>
            <a:r>
              <a:rPr lang="en-US" sz="1000" dirty="0" smtClean="0">
                <a:latin typeface="+mn-lt"/>
              </a:rPr>
              <a:t>In 2013, the number of IPTV users considerably</a:t>
            </a:r>
            <a:r>
              <a:rPr lang="sr-Latn-CS" sz="1000" dirty="0" smtClean="0">
                <a:latin typeface="+mn-lt"/>
              </a:rPr>
              <a:t> </a:t>
            </a:r>
            <a:r>
              <a:rPr lang="en-US" sz="1000" dirty="0" smtClean="0">
                <a:latin typeface="+mn-lt"/>
              </a:rPr>
              <a:t>increased (by 37%) as a result of the convergent</a:t>
            </a:r>
            <a:r>
              <a:rPr lang="sr-Latn-CS" sz="1000" dirty="0" smtClean="0">
                <a:latin typeface="+mn-lt"/>
              </a:rPr>
              <a:t> </a:t>
            </a:r>
            <a:r>
              <a:rPr lang="en-US" sz="1000" dirty="0" smtClean="0">
                <a:latin typeface="+mn-lt"/>
              </a:rPr>
              <a:t>packages offering. At the end of 2013, the Company</a:t>
            </a:r>
            <a:r>
              <a:rPr lang="sr-Latn-CS" sz="1000" dirty="0" smtClean="0">
                <a:latin typeface="+mn-lt"/>
              </a:rPr>
              <a:t> </a:t>
            </a:r>
            <a:r>
              <a:rPr lang="en-US" sz="1000" dirty="0" smtClean="0">
                <a:latin typeface="+mn-lt"/>
              </a:rPr>
              <a:t>had 244 thousand IPTV users.</a:t>
            </a:r>
            <a:endParaRPr lang="sr-Latn-CS" sz="1000" dirty="0">
              <a:latin typeface="+mn-lt"/>
            </a:endParaRPr>
          </a:p>
        </p:txBody>
      </p:sp>
      <p:sp>
        <p:nvSpPr>
          <p:cNvPr id="4" name="Slide Number Placeholder 3"/>
          <p:cNvSpPr>
            <a:spLocks noGrp="1"/>
          </p:cNvSpPr>
          <p:nvPr>
            <p:ph type="sldNum" sz="quarter" idx="10"/>
          </p:nvPr>
        </p:nvSpPr>
        <p:spPr/>
        <p:txBody>
          <a:bodyPr/>
          <a:lstStyle/>
          <a:p>
            <a:fld id="{A6C14ADD-7670-47B0-BB85-DB3EA5C8DF6A}" type="slidenum">
              <a:rPr lang="sr-Latn-CS" smtClean="0"/>
              <a:t>7</a:t>
            </a:fld>
            <a:endParaRPr lang="sr-Latn-CS"/>
          </a:p>
        </p:txBody>
      </p:sp>
    </p:spTree>
    <p:extLst>
      <p:ext uri="{BB962C8B-B14F-4D97-AF65-F5344CB8AC3E}">
        <p14:creationId xmlns:p14="http://schemas.microsoft.com/office/powerpoint/2010/main" val="3940094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8</a:t>
            </a:fld>
            <a:endParaRPr lang="sr-Latn-CS"/>
          </a:p>
        </p:txBody>
      </p:sp>
    </p:spTree>
    <p:extLst>
      <p:ext uri="{BB962C8B-B14F-4D97-AF65-F5344CB8AC3E}">
        <p14:creationId xmlns:p14="http://schemas.microsoft.com/office/powerpoint/2010/main" val="2889866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development of</a:t>
            </a:r>
            <a:r>
              <a:rPr lang="en-US" baseline="0" dirty="0" smtClean="0"/>
              <a:t> BB started in 2006. and since then the number of subscribers has increased significantly – from somewhat over a hundred thousand </a:t>
            </a:r>
            <a:r>
              <a:rPr lang="sr-Latn-CS" sz="1200" kern="1200" dirty="0" smtClean="0">
                <a:solidFill>
                  <a:schemeClr val="tx1"/>
                </a:solidFill>
                <a:latin typeface="+mn-lt"/>
                <a:ea typeface="+mn-ea"/>
                <a:cs typeface="+mn-cs"/>
              </a:rPr>
              <a:t>at the end of </a:t>
            </a:r>
            <a:r>
              <a:rPr lang="en-US" sz="1200" kern="1200" dirty="0" smtClean="0">
                <a:solidFill>
                  <a:schemeClr val="tx1"/>
                </a:solidFill>
                <a:latin typeface="+mn-lt"/>
                <a:ea typeface="+mn-ea"/>
                <a:cs typeface="+mn-cs"/>
              </a:rPr>
              <a:t> 200</a:t>
            </a:r>
            <a:r>
              <a:rPr lang="sr-Latn-CS" sz="1200" kern="1200" dirty="0" smtClean="0">
                <a:solidFill>
                  <a:schemeClr val="tx1"/>
                </a:solidFill>
                <a:latin typeface="+mn-lt"/>
                <a:ea typeface="+mn-ea"/>
                <a:cs typeface="+mn-cs"/>
              </a:rPr>
              <a:t>7</a:t>
            </a:r>
            <a:r>
              <a:rPr lang="en-US" sz="1200" kern="1200" dirty="0" smtClean="0">
                <a:solidFill>
                  <a:schemeClr val="tx1"/>
                </a:solidFill>
                <a:latin typeface="+mn-lt"/>
                <a:ea typeface="+mn-ea"/>
                <a:cs typeface="+mn-cs"/>
              </a:rPr>
              <a:t> up to close to 7</a:t>
            </a:r>
            <a:r>
              <a:rPr lang="sr-Latn-CS" sz="1200" kern="1200" dirty="0" smtClean="0">
                <a:solidFill>
                  <a:schemeClr val="tx1"/>
                </a:solidFill>
                <a:latin typeface="+mn-lt"/>
                <a:ea typeface="+mn-ea"/>
                <a:cs typeface="+mn-cs"/>
              </a:rPr>
              <a:t>3</a:t>
            </a:r>
            <a:r>
              <a:rPr lang="en-US" sz="1200" kern="1200" dirty="0" smtClean="0">
                <a:solidFill>
                  <a:schemeClr val="tx1"/>
                </a:solidFill>
                <a:latin typeface="+mn-lt"/>
                <a:ea typeface="+mn-ea"/>
                <a:cs typeface="+mn-cs"/>
              </a:rPr>
              <a:t>0 thousand at the end of 2013.</a:t>
            </a:r>
            <a:r>
              <a:rPr lang="en-US" baseline="0" dirty="0" smtClean="0"/>
              <a:t> </a:t>
            </a:r>
          </a:p>
          <a:p>
            <a:endParaRPr lang="sr-Latn-CS" dirty="0"/>
          </a:p>
        </p:txBody>
      </p:sp>
      <p:sp>
        <p:nvSpPr>
          <p:cNvPr id="4" name="Slide Number Placeholder 3"/>
          <p:cNvSpPr>
            <a:spLocks noGrp="1"/>
          </p:cNvSpPr>
          <p:nvPr>
            <p:ph type="sldNum" sz="quarter" idx="10"/>
          </p:nvPr>
        </p:nvSpPr>
        <p:spPr/>
        <p:txBody>
          <a:bodyPr/>
          <a:lstStyle/>
          <a:p>
            <a:fld id="{A6C14ADD-7670-47B0-BB85-DB3EA5C8DF6A}" type="slidenum">
              <a:rPr lang="sr-Latn-CS" smtClean="0"/>
              <a:t>9</a:t>
            </a:fld>
            <a:endParaRPr lang="sr-Latn-CS"/>
          </a:p>
        </p:txBody>
      </p:sp>
    </p:spTree>
    <p:extLst>
      <p:ext uri="{BB962C8B-B14F-4D97-AF65-F5344CB8AC3E}">
        <p14:creationId xmlns:p14="http://schemas.microsoft.com/office/powerpoint/2010/main" val="2477751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89359"/>
            <a:ext cx="7772400" cy="1470025"/>
          </a:xfrm>
        </p:spPr>
        <p:txBody>
          <a:bodyPr>
            <a:normAutofit/>
          </a:bodyPr>
          <a:lstStyle>
            <a:lvl1pPr algn="ctr">
              <a:defRPr sz="4000">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normAutofit/>
          </a:bodyPr>
          <a:lstStyle>
            <a:lvl1pPr marL="0" indent="0" algn="ctr">
              <a:buNone/>
              <a:defRPr sz="1400">
                <a:solidFill>
                  <a:schemeClr val="tx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527872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4169239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937207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952023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875118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63562"/>
          </a:xfrm>
        </p:spPr>
        <p:txBody>
          <a:bodyPr anchor="b"/>
          <a:lstStyle/>
          <a:p>
            <a:r>
              <a:rPr lang="en-US" dirty="0" smtClean="0"/>
              <a:t>Click to edit Master title style</a:t>
            </a:r>
            <a:endParaRPr lang="en-US" dirty="0"/>
          </a:p>
        </p:txBody>
      </p:sp>
      <p:sp>
        <p:nvSpPr>
          <p:cNvPr id="3" name="Content Placeholder 2"/>
          <p:cNvSpPr>
            <a:spLocks noGrp="1"/>
          </p:cNvSpPr>
          <p:nvPr>
            <p:ph idx="1"/>
          </p:nvPr>
        </p:nvSpPr>
        <p:spPr>
          <a:xfrm>
            <a:off x="457200" y="1371600"/>
            <a:ext cx="8229600"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cxnSp>
        <p:nvCxnSpPr>
          <p:cNvPr id="10" name="Straight Connector 9"/>
          <p:cNvCxnSpPr/>
          <p:nvPr userDrawn="1"/>
        </p:nvCxnSpPr>
        <p:spPr>
          <a:xfrm>
            <a:off x="457200" y="11430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9731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
        <p:nvSpPr>
          <p:cNvPr id="8" name="Text Placeholder 7"/>
          <p:cNvSpPr>
            <a:spLocks noGrp="1"/>
          </p:cNvSpPr>
          <p:nvPr>
            <p:ph type="body" sz="quarter" idx="13" hasCustomPrompt="1"/>
          </p:nvPr>
        </p:nvSpPr>
        <p:spPr>
          <a:xfrm>
            <a:off x="457200" y="914400"/>
            <a:ext cx="8229600" cy="457200"/>
          </a:xfrm>
        </p:spPr>
        <p:txBody>
          <a:bodyPr tIns="0" bIns="0" anchor="ctr">
            <a:noAutofit/>
          </a:bodyPr>
          <a:lstStyle>
            <a:lvl1pPr marL="0" indent="0">
              <a:buNone/>
              <a:defRPr sz="2400" baseline="0">
                <a:solidFill>
                  <a:schemeClr val="tx1">
                    <a:lumMod val="85000"/>
                    <a:lumOff val="15000"/>
                  </a:schemeClr>
                </a:solidFill>
              </a:defRPr>
            </a:lvl1pPr>
          </a:lstStyle>
          <a:p>
            <a:pPr lvl="0"/>
            <a:r>
              <a:rPr lang="en-US" dirty="0" smtClean="0"/>
              <a:t>Place </a:t>
            </a:r>
            <a:r>
              <a:rPr lang="en-US" dirty="0" err="1" smtClean="0"/>
              <a:t>subheadline</a:t>
            </a:r>
            <a:r>
              <a:rPr lang="en-US" dirty="0" smtClean="0"/>
              <a:t> here</a:t>
            </a:r>
            <a:endParaRPr lang="en-US" dirty="0"/>
          </a:p>
        </p:txBody>
      </p:sp>
      <p:cxnSp>
        <p:nvCxnSpPr>
          <p:cNvPr id="9" name="Straight Connector 8"/>
          <p:cNvCxnSpPr/>
          <p:nvPr userDrawn="1"/>
        </p:nvCxnSpPr>
        <p:spPr>
          <a:xfrm>
            <a:off x="457200" y="13716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9781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1994042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188150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506436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343572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63562"/>
          </a:xfrm>
        </p:spPr>
        <p:txBody>
          <a:bodyPr anchor="b"/>
          <a:lstStyle/>
          <a:p>
            <a:r>
              <a:rPr lang="en-US" smtClean="0"/>
              <a:t>Click to edit Master title style</a:t>
            </a:r>
            <a:endParaRPr lang="en-US" dirty="0"/>
          </a:p>
        </p:txBody>
      </p:sp>
      <p:sp>
        <p:nvSpPr>
          <p:cNvPr id="3" name="Content Placeholder 2"/>
          <p:cNvSpPr>
            <a:spLocks noGrp="1"/>
          </p:cNvSpPr>
          <p:nvPr>
            <p:ph idx="1"/>
          </p:nvPr>
        </p:nvSpPr>
        <p:spPr>
          <a:xfrm>
            <a:off x="457200" y="1371600"/>
            <a:ext cx="8229600"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cxnSp>
        <p:nvCxnSpPr>
          <p:cNvPr id="10" name="Straight Connector 9"/>
          <p:cNvCxnSpPr/>
          <p:nvPr userDrawn="1"/>
        </p:nvCxnSpPr>
        <p:spPr>
          <a:xfrm>
            <a:off x="457200" y="11430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49143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707028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171962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4968158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4587403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2312527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5634233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63562"/>
          </a:xfrm>
        </p:spPr>
        <p:txBody>
          <a:bodyPr anchor="b"/>
          <a:lstStyle/>
          <a:p>
            <a:r>
              <a:rPr lang="en-US" dirty="0" smtClean="0"/>
              <a:t>Click to edit Master title style</a:t>
            </a:r>
            <a:endParaRPr lang="en-US" dirty="0"/>
          </a:p>
        </p:txBody>
      </p:sp>
      <p:sp>
        <p:nvSpPr>
          <p:cNvPr id="3" name="Content Placeholder 2"/>
          <p:cNvSpPr>
            <a:spLocks noGrp="1"/>
          </p:cNvSpPr>
          <p:nvPr>
            <p:ph idx="1"/>
          </p:nvPr>
        </p:nvSpPr>
        <p:spPr>
          <a:xfrm>
            <a:off x="457200" y="1371600"/>
            <a:ext cx="8229600"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cxnSp>
        <p:nvCxnSpPr>
          <p:cNvPr id="10" name="Straight Connector 9"/>
          <p:cNvCxnSpPr/>
          <p:nvPr userDrawn="1"/>
        </p:nvCxnSpPr>
        <p:spPr>
          <a:xfrm>
            <a:off x="457200" y="11430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21358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
        <p:nvSpPr>
          <p:cNvPr id="8" name="Text Placeholder 7"/>
          <p:cNvSpPr>
            <a:spLocks noGrp="1"/>
          </p:cNvSpPr>
          <p:nvPr>
            <p:ph type="body" sz="quarter" idx="13" hasCustomPrompt="1"/>
          </p:nvPr>
        </p:nvSpPr>
        <p:spPr>
          <a:xfrm>
            <a:off x="457200" y="914400"/>
            <a:ext cx="8229600" cy="457200"/>
          </a:xfrm>
        </p:spPr>
        <p:txBody>
          <a:bodyPr tIns="0" bIns="0" anchor="ctr">
            <a:noAutofit/>
          </a:bodyPr>
          <a:lstStyle>
            <a:lvl1pPr marL="0" indent="0">
              <a:buNone/>
              <a:defRPr sz="2400" baseline="0">
                <a:solidFill>
                  <a:schemeClr val="tx1">
                    <a:lumMod val="85000"/>
                    <a:lumOff val="15000"/>
                  </a:schemeClr>
                </a:solidFill>
              </a:defRPr>
            </a:lvl1pPr>
          </a:lstStyle>
          <a:p>
            <a:pPr lvl="0"/>
            <a:r>
              <a:rPr lang="en-US" dirty="0" smtClean="0"/>
              <a:t>Place </a:t>
            </a:r>
            <a:r>
              <a:rPr lang="en-US" dirty="0" err="1" smtClean="0"/>
              <a:t>subheadline</a:t>
            </a:r>
            <a:r>
              <a:rPr lang="en-US" dirty="0" smtClean="0"/>
              <a:t> here</a:t>
            </a:r>
            <a:endParaRPr lang="en-US" dirty="0"/>
          </a:p>
        </p:txBody>
      </p:sp>
      <p:cxnSp>
        <p:nvCxnSpPr>
          <p:cNvPr id="9" name="Straight Connector 8"/>
          <p:cNvCxnSpPr/>
          <p:nvPr userDrawn="1"/>
        </p:nvCxnSpPr>
        <p:spPr>
          <a:xfrm>
            <a:off x="457200" y="13716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2535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7798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28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
        <p:nvSpPr>
          <p:cNvPr id="8" name="Text Placeholder 7"/>
          <p:cNvSpPr>
            <a:spLocks noGrp="1"/>
          </p:cNvSpPr>
          <p:nvPr>
            <p:ph type="body" sz="quarter" idx="13" hasCustomPrompt="1"/>
          </p:nvPr>
        </p:nvSpPr>
        <p:spPr>
          <a:xfrm>
            <a:off x="457200" y="914400"/>
            <a:ext cx="8229600" cy="457200"/>
          </a:xfrm>
        </p:spPr>
        <p:txBody>
          <a:bodyPr tIns="0" bIns="0" anchor="ctr">
            <a:noAutofit/>
          </a:bodyPr>
          <a:lstStyle>
            <a:lvl1pPr marL="0" indent="0">
              <a:buNone/>
              <a:defRPr sz="2400" baseline="0">
                <a:solidFill>
                  <a:schemeClr val="tx1">
                    <a:lumMod val="85000"/>
                    <a:lumOff val="15000"/>
                  </a:schemeClr>
                </a:solidFill>
              </a:defRPr>
            </a:lvl1pPr>
          </a:lstStyle>
          <a:p>
            <a:pPr lvl="0"/>
            <a:r>
              <a:rPr lang="en-US" dirty="0" smtClean="0"/>
              <a:t>Place </a:t>
            </a:r>
            <a:r>
              <a:rPr lang="en-US" dirty="0" err="1" smtClean="0"/>
              <a:t>subheadline</a:t>
            </a:r>
            <a:r>
              <a:rPr lang="en-US" dirty="0" smtClean="0"/>
              <a:t> here</a:t>
            </a:r>
            <a:endParaRPr lang="en-US" dirty="0"/>
          </a:p>
        </p:txBody>
      </p:sp>
      <p:cxnSp>
        <p:nvCxnSpPr>
          <p:cNvPr id="9" name="Straight Connector 8"/>
          <p:cNvCxnSpPr/>
          <p:nvPr userDrawn="1"/>
        </p:nvCxnSpPr>
        <p:spPr>
          <a:xfrm>
            <a:off x="457200" y="13716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2408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5768781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8013185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814306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55262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8933183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98065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41465779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3238870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63562"/>
          </a:xfrm>
        </p:spPr>
        <p:txBody>
          <a:bodyPr anchor="b"/>
          <a:lstStyle/>
          <a:p>
            <a:r>
              <a:rPr lang="en-US" dirty="0" smtClean="0"/>
              <a:t>Click to edit Master title style</a:t>
            </a:r>
            <a:endParaRPr lang="en-US" dirty="0"/>
          </a:p>
        </p:txBody>
      </p:sp>
      <p:sp>
        <p:nvSpPr>
          <p:cNvPr id="3" name="Content Placeholder 2"/>
          <p:cNvSpPr>
            <a:spLocks noGrp="1"/>
          </p:cNvSpPr>
          <p:nvPr>
            <p:ph idx="1"/>
          </p:nvPr>
        </p:nvSpPr>
        <p:spPr>
          <a:xfrm>
            <a:off x="457200" y="1371600"/>
            <a:ext cx="8229600"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cxnSp>
        <p:nvCxnSpPr>
          <p:cNvPr id="10" name="Straight Connector 9"/>
          <p:cNvCxnSpPr/>
          <p:nvPr userDrawn="1"/>
        </p:nvCxnSpPr>
        <p:spPr>
          <a:xfrm>
            <a:off x="457200" y="11430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90066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
        <p:nvSpPr>
          <p:cNvPr id="8" name="Text Placeholder 7"/>
          <p:cNvSpPr>
            <a:spLocks noGrp="1"/>
          </p:cNvSpPr>
          <p:nvPr>
            <p:ph type="body" sz="quarter" idx="13" hasCustomPrompt="1"/>
          </p:nvPr>
        </p:nvSpPr>
        <p:spPr>
          <a:xfrm>
            <a:off x="457200" y="914400"/>
            <a:ext cx="8229600" cy="457200"/>
          </a:xfrm>
        </p:spPr>
        <p:txBody>
          <a:bodyPr tIns="0" bIns="0" anchor="ctr">
            <a:noAutofit/>
          </a:bodyPr>
          <a:lstStyle>
            <a:lvl1pPr marL="0" indent="0">
              <a:buNone/>
              <a:defRPr sz="2400" baseline="0">
                <a:solidFill>
                  <a:schemeClr val="tx1">
                    <a:lumMod val="85000"/>
                    <a:lumOff val="15000"/>
                  </a:schemeClr>
                </a:solidFill>
              </a:defRPr>
            </a:lvl1pPr>
          </a:lstStyle>
          <a:p>
            <a:pPr lvl="0"/>
            <a:r>
              <a:rPr lang="en-US" dirty="0" smtClean="0"/>
              <a:t>Place </a:t>
            </a:r>
            <a:r>
              <a:rPr lang="en-US" dirty="0" err="1" smtClean="0"/>
              <a:t>subheadline</a:t>
            </a:r>
            <a:r>
              <a:rPr lang="en-US" dirty="0" smtClean="0"/>
              <a:t> here</a:t>
            </a:r>
            <a:endParaRPr lang="en-US" dirty="0"/>
          </a:p>
        </p:txBody>
      </p:sp>
      <p:cxnSp>
        <p:nvCxnSpPr>
          <p:cNvPr id="9" name="Straight Connector 8"/>
          <p:cNvCxnSpPr/>
          <p:nvPr userDrawn="1"/>
        </p:nvCxnSpPr>
        <p:spPr>
          <a:xfrm>
            <a:off x="457200" y="13716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1431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7622596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1232438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732425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1538925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078544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4780886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8906253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2453751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852240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92750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703322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27012679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63562"/>
          </a:xfrm>
        </p:spPr>
        <p:txBody>
          <a:bodyPr anchor="b"/>
          <a:lstStyle/>
          <a:p>
            <a:r>
              <a:rPr lang="en-US" dirty="0" smtClean="0"/>
              <a:t>Click to edit Master title style</a:t>
            </a:r>
            <a:endParaRPr lang="en-US" dirty="0"/>
          </a:p>
        </p:txBody>
      </p:sp>
      <p:sp>
        <p:nvSpPr>
          <p:cNvPr id="3" name="Content Placeholder 2"/>
          <p:cNvSpPr>
            <a:spLocks noGrp="1"/>
          </p:cNvSpPr>
          <p:nvPr>
            <p:ph idx="1"/>
          </p:nvPr>
        </p:nvSpPr>
        <p:spPr>
          <a:xfrm>
            <a:off x="457200" y="1371600"/>
            <a:ext cx="8229600"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cxnSp>
        <p:nvCxnSpPr>
          <p:cNvPr id="10" name="Straight Connector 9"/>
          <p:cNvCxnSpPr/>
          <p:nvPr userDrawn="1"/>
        </p:nvCxnSpPr>
        <p:spPr>
          <a:xfrm>
            <a:off x="457200" y="11430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3072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
        <p:nvSpPr>
          <p:cNvPr id="8" name="Text Placeholder 7"/>
          <p:cNvSpPr>
            <a:spLocks noGrp="1"/>
          </p:cNvSpPr>
          <p:nvPr>
            <p:ph type="body" sz="quarter" idx="13" hasCustomPrompt="1"/>
          </p:nvPr>
        </p:nvSpPr>
        <p:spPr>
          <a:xfrm>
            <a:off x="457200" y="914400"/>
            <a:ext cx="8229600" cy="457200"/>
          </a:xfrm>
        </p:spPr>
        <p:txBody>
          <a:bodyPr tIns="0" bIns="0" anchor="ctr">
            <a:noAutofit/>
          </a:bodyPr>
          <a:lstStyle>
            <a:lvl1pPr marL="0" indent="0">
              <a:buNone/>
              <a:defRPr sz="2400" baseline="0">
                <a:solidFill>
                  <a:schemeClr val="tx1">
                    <a:lumMod val="85000"/>
                    <a:lumOff val="15000"/>
                  </a:schemeClr>
                </a:solidFill>
              </a:defRPr>
            </a:lvl1pPr>
          </a:lstStyle>
          <a:p>
            <a:pPr lvl="0"/>
            <a:r>
              <a:rPr lang="en-US" dirty="0" smtClean="0"/>
              <a:t>Place </a:t>
            </a:r>
            <a:r>
              <a:rPr lang="en-US" dirty="0" err="1" smtClean="0"/>
              <a:t>subheadline</a:t>
            </a:r>
            <a:r>
              <a:rPr lang="en-US" dirty="0" smtClean="0"/>
              <a:t> here</a:t>
            </a:r>
            <a:endParaRPr lang="en-US" dirty="0"/>
          </a:p>
        </p:txBody>
      </p:sp>
      <p:cxnSp>
        <p:nvCxnSpPr>
          <p:cNvPr id="9" name="Straight Connector 8"/>
          <p:cNvCxnSpPr/>
          <p:nvPr userDrawn="1"/>
        </p:nvCxnSpPr>
        <p:spPr>
          <a:xfrm>
            <a:off x="457200" y="1371600"/>
            <a:ext cx="82296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06072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5688238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9464467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7194548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370387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0730063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8549731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447140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795899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4904432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870381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05857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3591406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916EC9-D4ED-4946-BECF-1D258AF9A0D1}" type="datetimeFigureOut">
              <a:rPr lang="en-US" smtClean="0"/>
              <a:pPr/>
              <a:t>10/2/2014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C9B2D7D-3216-4E75-BDB3-BAEE6B34191A}" type="slidenum">
              <a:rPr lang="en-US" smtClean="0"/>
              <a:pPr/>
              <a:t>‹#›</a:t>
            </a:fld>
            <a:endParaRPr lang="en-US"/>
          </a:p>
        </p:txBody>
      </p:sp>
    </p:spTree>
    <p:extLst>
      <p:ext uri="{BB962C8B-B14F-4D97-AF65-F5344CB8AC3E}">
        <p14:creationId xmlns:p14="http://schemas.microsoft.com/office/powerpoint/2010/main" val="1591010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3.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4.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image" Target="../media/image6.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1.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50838"/>
            <a:ext cx="8229600" cy="563562"/>
          </a:xfrm>
          <a:prstGeom prst="rect">
            <a:avLst/>
          </a:prstGeom>
        </p:spPr>
        <p:txBody>
          <a:bodyPr vert="horz" lIns="91440" tIns="0" rIns="91440" bIns="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27" name="Picture 3" descr="D:\Projects\Telekom\Logos\Telekom Logos\TS Logo.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04800" y="6015241"/>
            <a:ext cx="1936242" cy="46175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S\Device-0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 y="5845572"/>
            <a:ext cx="9144001" cy="1012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8375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spcBef>
          <a:spcPct val="0"/>
        </a:spcBef>
        <a:buNone/>
        <a:defRPr sz="3600" b="1" kern="1200">
          <a:solidFill>
            <a:srgbClr val="FF0000"/>
          </a:solidFill>
          <a:latin typeface="+mj-lt"/>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j-lt"/>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j-lt"/>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mj-lt"/>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mj-lt"/>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mj-lt"/>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8" name="Picture 4" descr="D:\S\Device-0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 y="5845572"/>
            <a:ext cx="9144001" cy="10124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04800" y="6016648"/>
            <a:ext cx="2279650" cy="4603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350838"/>
            <a:ext cx="8229600" cy="563562"/>
          </a:xfrm>
          <a:prstGeom prst="rect">
            <a:avLst/>
          </a:prstGeom>
        </p:spPr>
        <p:txBody>
          <a:bodyPr vert="horz" lIns="91440" tIns="0" rIns="91440" bIns="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62472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spcBef>
          <a:spcPct val="0"/>
        </a:spcBef>
        <a:buNone/>
        <a:defRPr sz="3600" b="1" kern="1200">
          <a:solidFill>
            <a:srgbClr val="FF0000"/>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8" name="Picture 4" descr="D:\S\Device-0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 y="5845572"/>
            <a:ext cx="9144001" cy="10124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04800" y="6016648"/>
            <a:ext cx="2233412" cy="4603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350838"/>
            <a:ext cx="8229600" cy="563562"/>
          </a:xfrm>
          <a:prstGeom prst="rect">
            <a:avLst/>
          </a:prstGeom>
        </p:spPr>
        <p:txBody>
          <a:bodyPr vert="horz" lIns="91440" tIns="0" rIns="91440" bIns="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553033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spcBef>
          <a:spcPct val="0"/>
        </a:spcBef>
        <a:buNone/>
        <a:defRPr sz="3600" b="1" kern="1200">
          <a:solidFill>
            <a:srgbClr val="FF0000"/>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310616" y="6016648"/>
            <a:ext cx="2512845" cy="4603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S\Device-0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 y="5845572"/>
            <a:ext cx="9144001" cy="10124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350838"/>
            <a:ext cx="8229600" cy="563562"/>
          </a:xfrm>
          <a:prstGeom prst="rect">
            <a:avLst/>
          </a:prstGeom>
        </p:spPr>
        <p:txBody>
          <a:bodyPr vert="horz" lIns="91440" tIns="0" rIns="91440" bIns="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150831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spcBef>
          <a:spcPct val="0"/>
        </a:spcBef>
        <a:buNone/>
        <a:defRPr sz="3600" b="1" kern="1200">
          <a:solidFill>
            <a:srgbClr val="FF0000"/>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8" name="Picture 4" descr="D:\S\Device-0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 y="5845572"/>
            <a:ext cx="9144001" cy="10124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350838"/>
            <a:ext cx="8229600" cy="563562"/>
          </a:xfrm>
          <a:prstGeom prst="rect">
            <a:avLst/>
          </a:prstGeom>
        </p:spPr>
        <p:txBody>
          <a:bodyPr vert="horz" lIns="91440" tIns="0" rIns="91440" bIns="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27" name="Picture 3" descr="D:\Projects\Telekom\Logos\Telekom Logos\TS 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04800" y="6015241"/>
            <a:ext cx="1936242" cy="46175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Projects\Telekom\Logos\Box\BOX (negativ).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001000" y="6248400"/>
            <a:ext cx="972198" cy="46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52545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spcBef>
          <a:spcPct val="0"/>
        </a:spcBef>
        <a:buNone/>
        <a:defRPr sz="3600" b="1" kern="1200">
          <a:solidFill>
            <a:srgbClr val="FF0000"/>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hyperlink" Target="http://www.open.telekom.rs/box/Content.aspx?temp=0&amp;sid=1006" TargetMode="External"/><Relationship Id="rId5" Type="http://schemas.openxmlformats.org/officeDocument/2006/relationships/diagramQuickStyle" Target="../diagrams/quickStyle1.xml"/><Relationship Id="rId10" Type="http://schemas.openxmlformats.org/officeDocument/2006/relationships/image" Target="../media/image11.png"/><Relationship Id="rId4" Type="http://schemas.openxmlformats.org/officeDocument/2006/relationships/diagramLayout" Target="../diagrams/layout1.xml"/><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470025"/>
          </a:xfrm>
        </p:spPr>
        <p:txBody>
          <a:bodyPr>
            <a:normAutofit/>
          </a:bodyPr>
          <a:lstStyle/>
          <a:p>
            <a:pPr algn="ctr"/>
            <a:r>
              <a:rPr lang="sr-Latn-CS" sz="4000" dirty="0" smtClean="0">
                <a:solidFill>
                  <a:schemeClr val="accent2">
                    <a:lumMod val="75000"/>
                  </a:schemeClr>
                </a:solidFill>
                <a:latin typeface="+mn-lt"/>
              </a:rPr>
              <a:t>Towards delivering ultra high speed broadband services</a:t>
            </a:r>
            <a:endParaRPr lang="en-US" sz="4000" dirty="0">
              <a:solidFill>
                <a:schemeClr val="accent2">
                  <a:lumMod val="75000"/>
                </a:schemeClr>
              </a:solidFill>
              <a:latin typeface="+mn-lt"/>
            </a:endParaRPr>
          </a:p>
        </p:txBody>
      </p:sp>
      <p:sp>
        <p:nvSpPr>
          <p:cNvPr id="3" name="Subtitle 2"/>
          <p:cNvSpPr>
            <a:spLocks noGrp="1"/>
          </p:cNvSpPr>
          <p:nvPr>
            <p:ph type="subTitle" idx="1"/>
          </p:nvPr>
        </p:nvSpPr>
        <p:spPr>
          <a:xfrm>
            <a:off x="1371600" y="3733800"/>
            <a:ext cx="6400800" cy="1447800"/>
          </a:xfrm>
        </p:spPr>
        <p:txBody>
          <a:bodyPr>
            <a:noAutofit/>
          </a:bodyPr>
          <a:lstStyle/>
          <a:p>
            <a:endParaRPr lang="sr-Latn-CS" altLang="en-US" sz="1400" dirty="0">
              <a:solidFill>
                <a:schemeClr val="tx1"/>
              </a:solidFill>
            </a:endParaRPr>
          </a:p>
          <a:p>
            <a:r>
              <a:rPr lang="sr-Latn-CS" altLang="en-US" sz="1400" b="1" dirty="0" smtClean="0">
                <a:solidFill>
                  <a:schemeClr val="tx1"/>
                </a:solidFill>
              </a:rPr>
              <a:t>Technical Division</a:t>
            </a:r>
            <a:endParaRPr lang="sr-Latn-CS" altLang="en-US" sz="1400" b="1" dirty="0">
              <a:solidFill>
                <a:schemeClr val="tx1"/>
              </a:solidFill>
            </a:endParaRPr>
          </a:p>
          <a:p>
            <a:r>
              <a:rPr lang="sr-Latn-CS" altLang="en-US" sz="1400" i="1" dirty="0" smtClean="0">
                <a:solidFill>
                  <a:schemeClr val="tx1"/>
                </a:solidFill>
              </a:rPr>
              <a:t>Network and Services Planning and Developement Function</a:t>
            </a:r>
            <a:endParaRPr lang="sr-Latn-CS" altLang="en-US" sz="1400" i="1" dirty="0">
              <a:solidFill>
                <a:schemeClr val="tx1"/>
              </a:solidFill>
            </a:endParaRPr>
          </a:p>
          <a:p>
            <a:endParaRPr lang="sr-Latn-CS" altLang="en-US" sz="1400" dirty="0">
              <a:solidFill>
                <a:schemeClr val="tx1"/>
              </a:solidFill>
            </a:endParaRPr>
          </a:p>
          <a:p>
            <a:r>
              <a:rPr lang="sr-Latn-CS" altLang="en-US" sz="1400" b="1" dirty="0" smtClean="0">
                <a:solidFill>
                  <a:schemeClr val="tx1"/>
                </a:solidFill>
              </a:rPr>
              <a:t>Dr Aleksandra Gajić</a:t>
            </a:r>
            <a:endParaRPr lang="sr-Latn-CS" altLang="en-US" sz="1400" b="1" dirty="0">
              <a:solidFill>
                <a:schemeClr val="tx1"/>
              </a:solidFill>
            </a:endParaRPr>
          </a:p>
          <a:p>
            <a:endParaRPr lang="en-US" sz="1200" dirty="0"/>
          </a:p>
        </p:txBody>
      </p:sp>
    </p:spTree>
    <p:extLst>
      <p:ext uri="{BB962C8B-B14F-4D97-AF65-F5344CB8AC3E}">
        <p14:creationId xmlns:p14="http://schemas.microsoft.com/office/powerpoint/2010/main" val="1303366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fontAlgn="base">
              <a:spcAft>
                <a:spcPct val="0"/>
              </a:spcAft>
              <a:defRPr/>
            </a:pPr>
            <a:r>
              <a:rPr lang="en-US" i="1" dirty="0" err="1">
                <a:solidFill>
                  <a:schemeClr val="accent2">
                    <a:lumMod val="75000"/>
                  </a:schemeClr>
                </a:solidFill>
              </a:rPr>
              <a:t>FTTx</a:t>
            </a:r>
            <a:r>
              <a:rPr lang="en-US" i="1" dirty="0">
                <a:solidFill>
                  <a:schemeClr val="accent2">
                    <a:lumMod val="75000"/>
                  </a:schemeClr>
                </a:solidFill>
              </a:rPr>
              <a:t> architecture overview</a:t>
            </a:r>
            <a:endParaRPr lang="sr-Latn-CS" i="1" dirty="0">
              <a:solidFill>
                <a:schemeClr val="accent2">
                  <a:lumMod val="75000"/>
                </a:schemeClr>
              </a:solidFill>
            </a:endParaRPr>
          </a:p>
        </p:txBody>
      </p:sp>
      <p:sp>
        <p:nvSpPr>
          <p:cNvPr id="7" name="TextBox 6"/>
          <p:cNvSpPr txBox="1"/>
          <p:nvPr/>
        </p:nvSpPr>
        <p:spPr>
          <a:xfrm>
            <a:off x="5328228" y="1447800"/>
            <a:ext cx="3510972" cy="3477875"/>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dirty="0" smtClean="0">
                <a:latin typeface="+mj-lt"/>
              </a:rPr>
              <a:t>Various types of </a:t>
            </a:r>
            <a:r>
              <a:rPr lang="en-US" dirty="0" err="1" smtClean="0">
                <a:latin typeface="+mj-lt"/>
              </a:rPr>
              <a:t>FTTx</a:t>
            </a:r>
            <a:r>
              <a:rPr lang="en-US" dirty="0" smtClean="0">
                <a:latin typeface="+mj-lt"/>
              </a:rPr>
              <a:t> architecture are deployed depending on location</a:t>
            </a:r>
          </a:p>
          <a:p>
            <a:pPr marL="285750" indent="-285750">
              <a:spcBef>
                <a:spcPts val="600"/>
              </a:spcBef>
              <a:spcAft>
                <a:spcPts val="600"/>
              </a:spcAft>
              <a:buFont typeface="Arial" panose="020B0604020202020204" pitchFamily="34" charset="0"/>
              <a:buChar char="•"/>
            </a:pPr>
            <a:r>
              <a:rPr lang="en-US" dirty="0" smtClean="0">
                <a:latin typeface="+mj-lt"/>
              </a:rPr>
              <a:t>FTTC for suburban and rural</a:t>
            </a:r>
          </a:p>
          <a:p>
            <a:pPr marL="285750" indent="-285750">
              <a:spcBef>
                <a:spcPts val="600"/>
              </a:spcBef>
              <a:spcAft>
                <a:spcPts val="600"/>
              </a:spcAft>
              <a:buFont typeface="Arial" panose="020B0604020202020204" pitchFamily="34" charset="0"/>
              <a:buChar char="•"/>
            </a:pPr>
            <a:r>
              <a:rPr lang="en-US" dirty="0" smtClean="0">
                <a:latin typeface="+mj-lt"/>
              </a:rPr>
              <a:t>FTTB for densely populated urban areas</a:t>
            </a:r>
          </a:p>
          <a:p>
            <a:pPr marL="285750" indent="-285750">
              <a:spcBef>
                <a:spcPts val="600"/>
              </a:spcBef>
              <a:spcAft>
                <a:spcPts val="600"/>
              </a:spcAft>
              <a:buFont typeface="Arial" panose="020B0604020202020204" pitchFamily="34" charset="0"/>
              <a:buChar char="•"/>
            </a:pPr>
            <a:r>
              <a:rPr lang="en-US" dirty="0" smtClean="0">
                <a:latin typeface="+mj-lt"/>
              </a:rPr>
              <a:t>FTTH for greenfield applications</a:t>
            </a:r>
          </a:p>
          <a:p>
            <a:pPr marL="285750" indent="-285750">
              <a:spcBef>
                <a:spcPts val="600"/>
              </a:spcBef>
              <a:spcAft>
                <a:spcPts val="600"/>
              </a:spcAft>
              <a:buFont typeface="Arial" panose="020B0604020202020204" pitchFamily="34" charset="0"/>
              <a:buChar char="•"/>
            </a:pPr>
            <a:r>
              <a:rPr lang="en-US" dirty="0" smtClean="0">
                <a:latin typeface="+mj-lt"/>
              </a:rPr>
              <a:t>1/3 of all the BB nodes are realized via mini IPAN equipment, mostly as FTTB</a:t>
            </a:r>
            <a:endParaRPr lang="sr-Latn-CS" dirty="0" smtClean="0">
              <a:latin typeface="+mj-lt"/>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12651"/>
            <a:ext cx="4354016" cy="4807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8986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7975"/>
            <a:ext cx="7772400" cy="1470025"/>
          </a:xfrm>
        </p:spPr>
        <p:txBody>
          <a:bodyPr>
            <a:normAutofit/>
          </a:bodyPr>
          <a:lstStyle/>
          <a:p>
            <a:r>
              <a:rPr lang="en-US" i="1" dirty="0">
                <a:solidFill>
                  <a:schemeClr val="accent2">
                    <a:lumMod val="75000"/>
                  </a:schemeClr>
                </a:solidFill>
              </a:rPr>
              <a:t>Maximizing the potential of our network</a:t>
            </a:r>
            <a:endParaRPr lang="en-US" sz="4000" dirty="0">
              <a:solidFill>
                <a:schemeClr val="accent2">
                  <a:lumMod val="75000"/>
                </a:schemeClr>
              </a:solidFill>
              <a:latin typeface="+mn-lt"/>
            </a:endParaRPr>
          </a:p>
        </p:txBody>
      </p:sp>
    </p:spTree>
    <p:extLst>
      <p:ext uri="{BB962C8B-B14F-4D97-AF65-F5344CB8AC3E}">
        <p14:creationId xmlns:p14="http://schemas.microsoft.com/office/powerpoint/2010/main" val="2015284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defRPr/>
            </a:pPr>
            <a:r>
              <a:rPr lang="en-US" i="1" dirty="0">
                <a:solidFill>
                  <a:schemeClr val="accent2">
                    <a:lumMod val="75000"/>
                  </a:schemeClr>
                </a:solidFill>
              </a:rPr>
              <a:t>Deploying Network </a:t>
            </a:r>
            <a:r>
              <a:rPr lang="en-US" i="1" dirty="0" smtClean="0">
                <a:solidFill>
                  <a:schemeClr val="accent2">
                    <a:lumMod val="75000"/>
                  </a:schemeClr>
                </a:solidFill>
              </a:rPr>
              <a:t>Analyzer</a:t>
            </a:r>
            <a:endParaRPr lang="en-US" i="1" dirty="0">
              <a:solidFill>
                <a:schemeClr val="accent2">
                  <a:lumMod val="75000"/>
                </a:schemeClr>
              </a:solidFill>
            </a:endParaRPr>
          </a:p>
        </p:txBody>
      </p:sp>
      <p:sp>
        <p:nvSpPr>
          <p:cNvPr id="4" name="TextBox 3"/>
          <p:cNvSpPr txBox="1"/>
          <p:nvPr/>
        </p:nvSpPr>
        <p:spPr>
          <a:xfrm>
            <a:off x="457200" y="1447800"/>
            <a:ext cx="8229600" cy="4093428"/>
          </a:xfrm>
          <a:prstGeom prst="rect">
            <a:avLst/>
          </a:prstGeom>
          <a:noFill/>
        </p:spPr>
        <p:txBody>
          <a:bodyPr wrap="square" rtlCol="0">
            <a:spAutoFit/>
          </a:bodyPr>
          <a:lstStyle/>
          <a:p>
            <a:pPr marL="342900" indent="-342900">
              <a:buFont typeface="Arial" panose="020B0604020202020204" pitchFamily="34" charset="0"/>
              <a:buChar char="•"/>
            </a:pPr>
            <a:r>
              <a:rPr lang="en-US" sz="2000" dirty="0"/>
              <a:t>In order to enable proactive maintenance of the increasingly demanding access networks, it is necessary to apply appropriate network analyzing tools  that will support operational best practices throughout the life cycle of the access lines - from planning, through </a:t>
            </a:r>
            <a:r>
              <a:rPr lang="sr-Latn-CS" sz="2000" dirty="0"/>
              <a:t>service provisioning, </a:t>
            </a:r>
            <a:r>
              <a:rPr lang="en-US" sz="2000" dirty="0"/>
              <a:t>maintenance, and </a:t>
            </a:r>
            <a:r>
              <a:rPr lang="sr-Latn-CS" sz="2000" dirty="0"/>
              <a:t>up </a:t>
            </a:r>
            <a:r>
              <a:rPr lang="en-US" sz="2000" dirty="0"/>
              <a:t>to </a:t>
            </a:r>
            <a:r>
              <a:rPr lang="sr-Latn-CS" sz="2000" dirty="0"/>
              <a:t>troubleshooting</a:t>
            </a:r>
            <a:r>
              <a:rPr lang="en-US" sz="2000" dirty="0"/>
              <a:t> and </a:t>
            </a:r>
            <a:r>
              <a:rPr lang="sr-Latn-CS" sz="2000" dirty="0"/>
              <a:t>user support</a:t>
            </a:r>
            <a:r>
              <a:rPr lang="en-US" sz="2000" dirty="0"/>
              <a: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It is our goal to provide stable and high quality services by  allowing remote diagnostic of the line quality and by acting proactively –addressing potential issues before they impact the customers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Rearranging line configuration parameters assures lines are working at their optimal performance</a:t>
            </a:r>
            <a:endParaRPr lang="sr-Latn-CS" sz="2000" dirty="0"/>
          </a:p>
          <a:p>
            <a:pPr marL="285750" indent="-285750">
              <a:buFont typeface="Arial" panose="020B0604020202020204" pitchFamily="34" charset="0"/>
              <a:buChar char="•"/>
            </a:pPr>
            <a:endParaRPr lang="sr-Latn-CS" sz="2000" dirty="0" smtClean="0">
              <a:latin typeface="+mj-lt"/>
            </a:endParaRPr>
          </a:p>
        </p:txBody>
      </p:sp>
    </p:spTree>
    <p:extLst>
      <p:ext uri="{BB962C8B-B14F-4D97-AF65-F5344CB8AC3E}">
        <p14:creationId xmlns:p14="http://schemas.microsoft.com/office/powerpoint/2010/main" val="4055013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7975"/>
            <a:ext cx="7772400" cy="1470025"/>
          </a:xfrm>
        </p:spPr>
        <p:txBody>
          <a:bodyPr>
            <a:normAutofit/>
          </a:bodyPr>
          <a:lstStyle/>
          <a:p>
            <a:r>
              <a:rPr lang="en-US" i="1" dirty="0">
                <a:solidFill>
                  <a:schemeClr val="accent2">
                    <a:lumMod val="75000"/>
                  </a:schemeClr>
                </a:solidFill>
              </a:rPr>
              <a:t>Delivering high quality video, data and business service</a:t>
            </a:r>
            <a:r>
              <a:rPr lang="sr-Latn-CS" i="1" dirty="0">
                <a:solidFill>
                  <a:schemeClr val="accent2">
                    <a:lumMod val="75000"/>
                  </a:schemeClr>
                </a:solidFill>
              </a:rPr>
              <a:t>s</a:t>
            </a:r>
            <a:endParaRPr lang="en-US" sz="4000" dirty="0">
              <a:solidFill>
                <a:schemeClr val="accent2">
                  <a:lumMod val="75000"/>
                </a:schemeClr>
              </a:solidFill>
              <a:latin typeface="+mn-lt"/>
            </a:endParaRPr>
          </a:p>
        </p:txBody>
      </p:sp>
    </p:spTree>
    <p:extLst>
      <p:ext uri="{BB962C8B-B14F-4D97-AF65-F5344CB8AC3E}">
        <p14:creationId xmlns:p14="http://schemas.microsoft.com/office/powerpoint/2010/main" val="1545238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fontAlgn="base">
              <a:spcAft>
                <a:spcPct val="0"/>
              </a:spcAft>
              <a:defRPr/>
            </a:pPr>
            <a:r>
              <a:rPr lang="en-US" i="1" dirty="0">
                <a:solidFill>
                  <a:schemeClr val="accent2">
                    <a:lumMod val="75000"/>
                  </a:schemeClr>
                </a:solidFill>
              </a:rPr>
              <a:t>Delivering high speed broadband services</a:t>
            </a:r>
            <a:endParaRPr lang="sr-Latn-CS" i="1" dirty="0">
              <a:solidFill>
                <a:schemeClr val="accent2">
                  <a:lumMod val="75000"/>
                </a:schemeClr>
              </a:solidFill>
            </a:endParaRPr>
          </a:p>
        </p:txBody>
      </p:sp>
      <p:sp>
        <p:nvSpPr>
          <p:cNvPr id="3" name="Content Placeholder 2"/>
          <p:cNvSpPr>
            <a:spLocks noGrp="1"/>
          </p:cNvSpPr>
          <p:nvPr>
            <p:ph idx="1"/>
          </p:nvPr>
        </p:nvSpPr>
        <p:spPr>
          <a:xfrm>
            <a:off x="461075" y="1303149"/>
            <a:ext cx="8229600" cy="609600"/>
          </a:xfrm>
        </p:spPr>
        <p:txBody>
          <a:bodyPr>
            <a:normAutofit/>
          </a:bodyPr>
          <a:lstStyle/>
          <a:p>
            <a:pPr marL="0" indent="0">
              <a:spcBef>
                <a:spcPts val="600"/>
              </a:spcBef>
              <a:spcAft>
                <a:spcPts val="600"/>
              </a:spcAft>
              <a:buNone/>
              <a:defRPr/>
            </a:pPr>
            <a:r>
              <a:rPr lang="en-US" sz="2400" b="1" i="1" dirty="0">
                <a:solidFill>
                  <a:srgbClr val="C00000"/>
                </a:solidFill>
              </a:rPr>
              <a:t>Enabling ultra-high speeds</a:t>
            </a:r>
            <a:r>
              <a:rPr lang="en-US" sz="2400" b="1" i="1" dirty="0" smtClean="0">
                <a:solidFill>
                  <a:srgbClr val="C00000"/>
                </a:solidFill>
              </a:rPr>
              <a:t>:</a:t>
            </a:r>
            <a:endParaRPr lang="en-US" sz="2400" b="1" i="1" dirty="0">
              <a:solidFill>
                <a:srgbClr val="C00000"/>
              </a:solidFill>
            </a:endParaRPr>
          </a:p>
        </p:txBody>
      </p:sp>
      <p:sp>
        <p:nvSpPr>
          <p:cNvPr id="4" name="TextBox 3"/>
          <p:cNvSpPr txBox="1"/>
          <p:nvPr/>
        </p:nvSpPr>
        <p:spPr>
          <a:xfrm>
            <a:off x="457200" y="1905000"/>
            <a:ext cx="8229600" cy="1938992"/>
          </a:xfrm>
          <a:prstGeom prst="rect">
            <a:avLst/>
          </a:prstGeom>
          <a:noFill/>
        </p:spPr>
        <p:txBody>
          <a:bodyPr wrap="square" rtlCol="0">
            <a:spAutoFit/>
          </a:bodyPr>
          <a:lstStyle/>
          <a:p>
            <a:pPr marL="342900" indent="-342900">
              <a:buFont typeface="Arial" panose="020B0604020202020204" pitchFamily="34" charset="0"/>
              <a:buChar char="•"/>
            </a:pPr>
            <a:r>
              <a:rPr lang="en-US" sz="2000" dirty="0"/>
              <a:t>Migration to VDSL2 technology, since 2011</a:t>
            </a:r>
          </a:p>
          <a:p>
            <a:pPr marL="342900" indent="-342900">
              <a:buFont typeface="Arial" panose="020B0604020202020204" pitchFamily="34" charset="0"/>
              <a:buChar char="•"/>
            </a:pPr>
            <a:r>
              <a:rPr lang="en-US" sz="2000" dirty="0"/>
              <a:t>Maximizing the potential of our existing copper network - considering the deployment of cutting edge technologies such as vectoring in order to improve the DSL line performance</a:t>
            </a:r>
          </a:p>
          <a:p>
            <a:pPr marL="342900" indent="-342900">
              <a:buFont typeface="Arial" panose="020B0604020202020204" pitchFamily="34" charset="0"/>
              <a:buChar char="•"/>
            </a:pPr>
            <a:r>
              <a:rPr lang="en-US" sz="2000" dirty="0"/>
              <a:t>Providing our users with services efficiently tailored to measure by calculating the highest possible speed for each customer</a:t>
            </a:r>
          </a:p>
        </p:txBody>
      </p:sp>
      <p:sp>
        <p:nvSpPr>
          <p:cNvPr id="5" name="Content Placeholder 2"/>
          <p:cNvSpPr txBox="1">
            <a:spLocks/>
          </p:cNvSpPr>
          <p:nvPr/>
        </p:nvSpPr>
        <p:spPr>
          <a:xfrm>
            <a:off x="445576" y="3886200"/>
            <a:ext cx="8229600"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j-lt"/>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j-lt"/>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mj-lt"/>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mj-lt"/>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lumMod val="85000"/>
                    <a:lumOff val="15000"/>
                  </a:schemeClr>
                </a:solidFill>
                <a:latin typeface="+mj-lt"/>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defRPr/>
            </a:pPr>
            <a:r>
              <a:rPr lang="en-US" sz="2400" b="1" i="1" dirty="0">
                <a:solidFill>
                  <a:srgbClr val="C00000"/>
                </a:solidFill>
              </a:rPr>
              <a:t>CPE:</a:t>
            </a:r>
          </a:p>
        </p:txBody>
      </p:sp>
      <p:sp>
        <p:nvSpPr>
          <p:cNvPr id="6" name="TextBox 5"/>
          <p:cNvSpPr txBox="1"/>
          <p:nvPr/>
        </p:nvSpPr>
        <p:spPr>
          <a:xfrm>
            <a:off x="457200" y="4391561"/>
            <a:ext cx="8229600" cy="1631216"/>
          </a:xfrm>
          <a:prstGeom prst="rect">
            <a:avLst/>
          </a:prstGeom>
          <a:noFill/>
        </p:spPr>
        <p:txBody>
          <a:bodyPr wrap="square" rtlCol="0">
            <a:spAutoFit/>
          </a:bodyPr>
          <a:lstStyle/>
          <a:p>
            <a:pPr marL="342900" indent="-342900">
              <a:buFont typeface="Arial" panose="020B0604020202020204" pitchFamily="34" charset="0"/>
              <a:buChar char="•"/>
            </a:pPr>
            <a:r>
              <a:rPr lang="en-US" sz="2000" dirty="0"/>
              <a:t>Expanding the competition among our CPE suppliers</a:t>
            </a:r>
          </a:p>
          <a:p>
            <a:pPr marL="342900" indent="-342900">
              <a:buFont typeface="Arial" panose="020B0604020202020204" pitchFamily="34" charset="0"/>
              <a:buChar char="•"/>
            </a:pPr>
            <a:r>
              <a:rPr lang="en-US" sz="2000" dirty="0"/>
              <a:t>Drastically lower the cost of the CPE devices </a:t>
            </a:r>
          </a:p>
          <a:p>
            <a:pPr marL="342900" indent="-342900">
              <a:buFont typeface="Arial" panose="020B0604020202020204" pitchFamily="34" charset="0"/>
              <a:buChar char="•"/>
            </a:pPr>
            <a:r>
              <a:rPr lang="en-US" sz="2000" dirty="0"/>
              <a:t>Different perspective regarding further network development</a:t>
            </a:r>
          </a:p>
          <a:p>
            <a:pPr marL="342900" indent="-342900">
              <a:buFont typeface="Arial" panose="020B0604020202020204" pitchFamily="34" charset="0"/>
              <a:buChar char="•"/>
            </a:pPr>
            <a:r>
              <a:rPr lang="en-US" sz="2000" dirty="0"/>
              <a:t>Setting the appropriate base for the future – vectoring capable/friendly CPE</a:t>
            </a:r>
          </a:p>
        </p:txBody>
      </p:sp>
    </p:spTree>
    <p:extLst>
      <p:ext uri="{BB962C8B-B14F-4D97-AF65-F5344CB8AC3E}">
        <p14:creationId xmlns:p14="http://schemas.microsoft.com/office/powerpoint/2010/main" val="2065729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fontAlgn="base">
              <a:spcAft>
                <a:spcPct val="0"/>
              </a:spcAft>
              <a:defRPr/>
            </a:pPr>
            <a:r>
              <a:rPr lang="en-US" i="1" dirty="0">
                <a:solidFill>
                  <a:schemeClr val="accent2">
                    <a:lumMod val="75000"/>
                  </a:schemeClr>
                </a:solidFill>
              </a:rPr>
              <a:t>Delivering high speed broadband services</a:t>
            </a:r>
            <a:endParaRPr lang="sr-Latn-CS" i="1" dirty="0">
              <a:solidFill>
                <a:schemeClr val="accent2">
                  <a:lumMod val="75000"/>
                </a:schemeClr>
              </a:solidFill>
            </a:endParaRPr>
          </a:p>
        </p:txBody>
      </p:sp>
      <p:sp>
        <p:nvSpPr>
          <p:cNvPr id="7" name="TextBox 6"/>
          <p:cNvSpPr txBox="1"/>
          <p:nvPr/>
        </p:nvSpPr>
        <p:spPr>
          <a:xfrm>
            <a:off x="350003" y="1834277"/>
            <a:ext cx="3510972" cy="2585323"/>
          </a:xfrm>
          <a:prstGeom prst="rect">
            <a:avLst/>
          </a:prstGeom>
          <a:noFill/>
        </p:spPr>
        <p:txBody>
          <a:bodyPr wrap="square" rtlCol="0">
            <a:spAutoFit/>
          </a:bodyPr>
          <a:lstStyle/>
          <a:p>
            <a:r>
              <a:rPr lang="en-US" dirty="0"/>
              <a:t>Tests were performed on 36 different combinations of cable types, pair lengths, types of CPE equipment, profiles with various line speeds and with different mechanisms of protection against coding errors. The majority of these 36 cases showed an increase in line speed from 30% to 50%.</a:t>
            </a:r>
          </a:p>
        </p:txBody>
      </p:sp>
      <p:pic>
        <p:nvPicPr>
          <p:cNvPr id="5" name="Picture 2"/>
          <p:cNvPicPr>
            <a:picLocks noChangeAspect="1" noChangeArrowheads="1"/>
          </p:cNvPicPr>
          <p:nvPr/>
        </p:nvPicPr>
        <p:blipFill>
          <a:blip r:embed="rId3"/>
          <a:srcRect/>
          <a:stretch>
            <a:fillRect/>
          </a:stretch>
        </p:blipFill>
        <p:spPr bwMode="auto">
          <a:xfrm>
            <a:off x="3860975" y="1618929"/>
            <a:ext cx="4873665" cy="4248471"/>
          </a:xfrm>
          <a:prstGeom prst="rect">
            <a:avLst/>
          </a:prstGeom>
          <a:noFill/>
          <a:ln w="9525">
            <a:noFill/>
            <a:miter lim="800000"/>
            <a:headEnd/>
            <a:tailEnd/>
          </a:ln>
        </p:spPr>
      </p:pic>
      <p:sp>
        <p:nvSpPr>
          <p:cNvPr id="6" name="Content Placeholder 2"/>
          <p:cNvSpPr>
            <a:spLocks noGrp="1"/>
          </p:cNvSpPr>
          <p:nvPr>
            <p:ph idx="1"/>
          </p:nvPr>
        </p:nvSpPr>
        <p:spPr>
          <a:xfrm>
            <a:off x="461075" y="1303149"/>
            <a:ext cx="8229600" cy="609600"/>
          </a:xfrm>
        </p:spPr>
        <p:txBody>
          <a:bodyPr>
            <a:normAutofit/>
          </a:bodyPr>
          <a:lstStyle/>
          <a:p>
            <a:pPr marL="0" indent="0">
              <a:spcBef>
                <a:spcPts val="600"/>
              </a:spcBef>
              <a:spcAft>
                <a:spcPts val="600"/>
              </a:spcAft>
              <a:buNone/>
              <a:defRPr/>
            </a:pPr>
            <a:r>
              <a:rPr lang="en-US" sz="2400" b="1" i="1" dirty="0">
                <a:solidFill>
                  <a:srgbClr val="C00000"/>
                </a:solidFill>
              </a:rPr>
              <a:t>Vectoring trial:</a:t>
            </a:r>
          </a:p>
        </p:txBody>
      </p:sp>
    </p:spTree>
    <p:extLst>
      <p:ext uri="{BB962C8B-B14F-4D97-AF65-F5344CB8AC3E}">
        <p14:creationId xmlns:p14="http://schemas.microsoft.com/office/powerpoint/2010/main" val="896986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7975"/>
            <a:ext cx="7772400" cy="1470025"/>
          </a:xfrm>
        </p:spPr>
        <p:txBody>
          <a:bodyPr>
            <a:normAutofit/>
          </a:bodyPr>
          <a:lstStyle/>
          <a:p>
            <a:r>
              <a:rPr lang="en-US" i="1" dirty="0">
                <a:solidFill>
                  <a:schemeClr val="accent2">
                    <a:lumMod val="75000"/>
                  </a:schemeClr>
                </a:solidFill>
              </a:rPr>
              <a:t>Ongoing </a:t>
            </a:r>
            <a:r>
              <a:rPr lang="en-US" i="1" dirty="0" smtClean="0">
                <a:solidFill>
                  <a:schemeClr val="accent2">
                    <a:lumMod val="75000"/>
                  </a:schemeClr>
                </a:solidFill>
              </a:rPr>
              <a:t>projects</a:t>
            </a:r>
            <a:endParaRPr lang="en-US" sz="4000" dirty="0">
              <a:solidFill>
                <a:schemeClr val="accent2">
                  <a:lumMod val="75000"/>
                </a:schemeClr>
              </a:solidFill>
              <a:latin typeface="+mn-lt"/>
            </a:endParaRPr>
          </a:p>
        </p:txBody>
      </p:sp>
    </p:spTree>
    <p:extLst>
      <p:ext uri="{BB962C8B-B14F-4D97-AF65-F5344CB8AC3E}">
        <p14:creationId xmlns:p14="http://schemas.microsoft.com/office/powerpoint/2010/main" val="977348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defRPr/>
            </a:pPr>
            <a:r>
              <a:rPr lang="en-US" i="1" dirty="0">
                <a:solidFill>
                  <a:schemeClr val="accent2">
                    <a:lumMod val="75000"/>
                  </a:schemeClr>
                </a:solidFill>
              </a:rPr>
              <a:t>Ongoing projects:</a:t>
            </a:r>
          </a:p>
        </p:txBody>
      </p:sp>
      <p:sp>
        <p:nvSpPr>
          <p:cNvPr id="4" name="TextBox 3"/>
          <p:cNvSpPr txBox="1"/>
          <p:nvPr/>
        </p:nvSpPr>
        <p:spPr>
          <a:xfrm>
            <a:off x="485614" y="1447800"/>
            <a:ext cx="8229600" cy="2939266"/>
          </a:xfrm>
          <a:prstGeom prst="rect">
            <a:avLst/>
          </a:prstGeom>
          <a:noFill/>
        </p:spPr>
        <p:txBody>
          <a:bodyPr wrap="square" rtlCol="0">
            <a:spAutoFit/>
          </a:bodyPr>
          <a:lstStyle/>
          <a:p>
            <a:pPr marL="342900" indent="-342900">
              <a:spcBef>
                <a:spcPts val="600"/>
              </a:spcBef>
              <a:spcAft>
                <a:spcPts val="600"/>
              </a:spcAft>
              <a:buFont typeface="Arial" panose="020B0604020202020204" pitchFamily="34" charset="0"/>
              <a:buChar char="•"/>
            </a:pPr>
            <a:r>
              <a:rPr lang="en-US" sz="2000" dirty="0">
                <a:latin typeface="+mj-lt"/>
                <a:cs typeface="Arial" charset="0"/>
              </a:rPr>
              <a:t>Deploying FTTB in a large number of locations in large cities – more than 1000 active nodes, another 1000 nodes planned in Q3 and Q4</a:t>
            </a:r>
          </a:p>
          <a:p>
            <a:pPr marL="342900" indent="-342900">
              <a:spcBef>
                <a:spcPts val="600"/>
              </a:spcBef>
              <a:spcAft>
                <a:spcPts val="600"/>
              </a:spcAft>
              <a:buFont typeface="Arial" panose="020B0604020202020204" pitchFamily="34" charset="0"/>
              <a:buChar char="•"/>
            </a:pPr>
            <a:r>
              <a:rPr lang="en-US" sz="2000" dirty="0">
                <a:latin typeface="+mj-lt"/>
                <a:cs typeface="Arial" charset="0"/>
              </a:rPr>
              <a:t>FTTH deployment in greenfield locations</a:t>
            </a:r>
          </a:p>
          <a:p>
            <a:pPr marL="342900" indent="-342900">
              <a:spcBef>
                <a:spcPts val="600"/>
              </a:spcBef>
              <a:spcAft>
                <a:spcPts val="600"/>
              </a:spcAft>
              <a:buFont typeface="Arial" panose="020B0604020202020204" pitchFamily="34" charset="0"/>
              <a:buChar char="•"/>
            </a:pPr>
            <a:r>
              <a:rPr lang="en-US" sz="2000" dirty="0">
                <a:latin typeface="+mj-lt"/>
                <a:cs typeface="Arial" charset="0"/>
              </a:rPr>
              <a:t>Broadening of the metro optical networks</a:t>
            </a:r>
          </a:p>
          <a:p>
            <a:pPr marL="342900" indent="-342900">
              <a:spcBef>
                <a:spcPts val="600"/>
              </a:spcBef>
              <a:spcAft>
                <a:spcPts val="600"/>
              </a:spcAft>
              <a:buFont typeface="Arial" panose="020B0604020202020204" pitchFamily="34" charset="0"/>
              <a:buChar char="•"/>
            </a:pPr>
            <a:r>
              <a:rPr lang="en-US" sz="2000" dirty="0">
                <a:latin typeface="+mj-lt"/>
                <a:cs typeface="Arial" charset="0"/>
              </a:rPr>
              <a:t>Vectoring trial – maximizing the potential of our existing copper </a:t>
            </a:r>
            <a:r>
              <a:rPr lang="en-US" sz="2000" dirty="0" smtClean="0">
                <a:latin typeface="+mj-lt"/>
                <a:cs typeface="Arial" charset="0"/>
              </a:rPr>
              <a:t>network</a:t>
            </a:r>
            <a:endParaRPr lang="sr-Latn-CS" sz="2000" dirty="0" smtClean="0">
              <a:latin typeface="+mj-lt"/>
              <a:cs typeface="Arial" charset="0"/>
            </a:endParaRPr>
          </a:p>
          <a:p>
            <a:pPr marL="342900" indent="-342900">
              <a:spcBef>
                <a:spcPts val="600"/>
              </a:spcBef>
              <a:spcAft>
                <a:spcPts val="600"/>
              </a:spcAft>
              <a:buFont typeface="Arial" panose="020B0604020202020204" pitchFamily="34" charset="0"/>
              <a:buChar char="•"/>
            </a:pPr>
            <a:r>
              <a:rPr lang="sr-Latn-CS" sz="2000" dirty="0" smtClean="0">
                <a:latin typeface="+mj-lt"/>
                <a:cs typeface="Arial" charset="0"/>
              </a:rPr>
              <a:t>Migration towards the All IP concept</a:t>
            </a:r>
            <a:endParaRPr lang="en-US" sz="2000" dirty="0">
              <a:latin typeface="+mj-lt"/>
              <a:cs typeface="Arial" charset="0"/>
            </a:endParaRPr>
          </a:p>
          <a:p>
            <a:pPr marL="285750" indent="-285750">
              <a:buFont typeface="Arial" panose="020B0604020202020204" pitchFamily="34" charset="0"/>
              <a:buChar char="•"/>
            </a:pPr>
            <a:endParaRPr lang="sr-Latn-CS" sz="2000" dirty="0" smtClean="0">
              <a:latin typeface="+mj-lt"/>
            </a:endParaRPr>
          </a:p>
        </p:txBody>
      </p:sp>
    </p:spTree>
    <p:extLst>
      <p:ext uri="{BB962C8B-B14F-4D97-AF65-F5344CB8AC3E}">
        <p14:creationId xmlns:p14="http://schemas.microsoft.com/office/powerpoint/2010/main" val="2777252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57200" indent="-457200">
              <a:lnSpc>
                <a:spcPct val="150000"/>
              </a:lnSpc>
            </a:pPr>
            <a:r>
              <a:rPr lang="en-US" i="1" dirty="0">
                <a:solidFill>
                  <a:schemeClr val="accent2">
                    <a:lumMod val="75000"/>
                  </a:schemeClr>
                </a:solidFill>
              </a:rPr>
              <a:t>… just to wrap it all up</a:t>
            </a:r>
          </a:p>
        </p:txBody>
      </p:sp>
    </p:spTree>
    <p:extLst>
      <p:ext uri="{BB962C8B-B14F-4D97-AF65-F5344CB8AC3E}">
        <p14:creationId xmlns:p14="http://schemas.microsoft.com/office/powerpoint/2010/main" val="3037891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470025"/>
          </a:xfrm>
        </p:spPr>
        <p:txBody>
          <a:bodyPr>
            <a:normAutofit/>
          </a:bodyPr>
          <a:lstStyle/>
          <a:p>
            <a:r>
              <a:rPr lang="en-US" dirty="0">
                <a:solidFill>
                  <a:schemeClr val="accent2">
                    <a:lumMod val="75000"/>
                  </a:schemeClr>
                </a:solidFill>
                <a:latin typeface="+mn-lt"/>
              </a:rPr>
              <a:t>Thank you for your attention.</a:t>
            </a:r>
            <a:endParaRPr lang="en-US" sz="4000" dirty="0">
              <a:solidFill>
                <a:schemeClr val="accent2">
                  <a:lumMod val="75000"/>
                </a:schemeClr>
              </a:solidFill>
              <a:latin typeface="+mn-lt"/>
            </a:endParaRPr>
          </a:p>
        </p:txBody>
      </p:sp>
    </p:spTree>
    <p:extLst>
      <p:ext uri="{BB962C8B-B14F-4D97-AF65-F5344CB8AC3E}">
        <p14:creationId xmlns:p14="http://schemas.microsoft.com/office/powerpoint/2010/main" val="4031434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dirty="0" smtClean="0">
                <a:solidFill>
                  <a:schemeClr val="accent2">
                    <a:lumMod val="75000"/>
                  </a:schemeClr>
                </a:solidFill>
              </a:rPr>
              <a:t>Agenda</a:t>
            </a:r>
            <a:endParaRPr lang="en-US" dirty="0">
              <a:solidFill>
                <a:schemeClr val="accent2">
                  <a:lumMod val="75000"/>
                </a:schemeClr>
              </a:solidFill>
            </a:endParaRPr>
          </a:p>
        </p:txBody>
      </p:sp>
      <p:sp>
        <p:nvSpPr>
          <p:cNvPr id="3" name="Content Placeholder 2"/>
          <p:cNvSpPr>
            <a:spLocks noGrp="1"/>
          </p:cNvSpPr>
          <p:nvPr>
            <p:ph idx="1"/>
          </p:nvPr>
        </p:nvSpPr>
        <p:spPr/>
        <p:txBody>
          <a:bodyPr>
            <a:normAutofit/>
          </a:bodyPr>
          <a:lstStyle/>
          <a:p>
            <a:pPr marL="457200" indent="-457200">
              <a:spcBef>
                <a:spcPts val="600"/>
              </a:spcBef>
              <a:spcAft>
                <a:spcPts val="600"/>
              </a:spcAft>
              <a:buFont typeface="+mj-lt"/>
              <a:buAutoNum type="arabicPeriod"/>
              <a:defRPr/>
            </a:pPr>
            <a:r>
              <a:rPr lang="en-US" sz="2400" b="1" i="1" dirty="0">
                <a:solidFill>
                  <a:srgbClr val="C00000"/>
                </a:solidFill>
              </a:rPr>
              <a:t>About us</a:t>
            </a:r>
          </a:p>
          <a:p>
            <a:pPr marL="457200" indent="-457200">
              <a:spcBef>
                <a:spcPts val="600"/>
              </a:spcBef>
              <a:spcAft>
                <a:spcPts val="600"/>
              </a:spcAft>
              <a:buFont typeface="+mj-lt"/>
              <a:buAutoNum type="arabicPeriod"/>
              <a:defRPr/>
            </a:pPr>
            <a:r>
              <a:rPr lang="en-US" sz="2400" b="1" i="1" dirty="0">
                <a:solidFill>
                  <a:srgbClr val="C00000"/>
                </a:solidFill>
              </a:rPr>
              <a:t>Telekom </a:t>
            </a:r>
            <a:r>
              <a:rPr lang="en-US" sz="2400" b="1" i="1" dirty="0" err="1">
                <a:solidFill>
                  <a:srgbClr val="C00000"/>
                </a:solidFill>
              </a:rPr>
              <a:t>Srbija</a:t>
            </a:r>
            <a:r>
              <a:rPr lang="en-US" sz="2400" b="1" i="1" dirty="0">
                <a:solidFill>
                  <a:srgbClr val="C00000"/>
                </a:solidFill>
              </a:rPr>
              <a:t> </a:t>
            </a:r>
            <a:r>
              <a:rPr lang="sr-Latn-CS" sz="2400" b="1" i="1" dirty="0" smtClean="0">
                <a:solidFill>
                  <a:srgbClr val="C00000"/>
                </a:solidFill>
              </a:rPr>
              <a:t>broadband access</a:t>
            </a:r>
            <a:r>
              <a:rPr lang="en-US" sz="2400" b="1" i="1" dirty="0" smtClean="0">
                <a:solidFill>
                  <a:srgbClr val="C00000"/>
                </a:solidFill>
              </a:rPr>
              <a:t> </a:t>
            </a:r>
            <a:r>
              <a:rPr lang="en-US" sz="2400" b="1" i="1" dirty="0">
                <a:solidFill>
                  <a:srgbClr val="C00000"/>
                </a:solidFill>
              </a:rPr>
              <a:t>network</a:t>
            </a:r>
          </a:p>
          <a:p>
            <a:pPr marL="457200" indent="-457200">
              <a:spcBef>
                <a:spcPts val="600"/>
              </a:spcBef>
              <a:spcAft>
                <a:spcPts val="600"/>
              </a:spcAft>
              <a:buFont typeface="+mj-lt"/>
              <a:buAutoNum type="arabicPeriod"/>
              <a:defRPr/>
            </a:pPr>
            <a:r>
              <a:rPr lang="en-US" sz="2400" b="1" i="1" dirty="0">
                <a:solidFill>
                  <a:srgbClr val="C00000"/>
                </a:solidFill>
              </a:rPr>
              <a:t>Maximizing the potential of our </a:t>
            </a:r>
            <a:r>
              <a:rPr lang="en-US" sz="2400" b="1" i="1" dirty="0" smtClean="0">
                <a:solidFill>
                  <a:srgbClr val="C00000"/>
                </a:solidFill>
              </a:rPr>
              <a:t>network</a:t>
            </a:r>
            <a:endParaRPr lang="en-US" sz="2400" b="1" i="1" dirty="0">
              <a:solidFill>
                <a:srgbClr val="C00000"/>
              </a:solidFill>
            </a:endParaRPr>
          </a:p>
          <a:p>
            <a:pPr marL="457200" indent="-457200">
              <a:spcBef>
                <a:spcPts val="600"/>
              </a:spcBef>
              <a:spcAft>
                <a:spcPts val="600"/>
              </a:spcAft>
              <a:buFont typeface="+mj-lt"/>
              <a:buAutoNum type="arabicPeriod"/>
              <a:defRPr/>
            </a:pPr>
            <a:r>
              <a:rPr lang="en-US" sz="2400" b="1" i="1" dirty="0">
                <a:solidFill>
                  <a:srgbClr val="C00000"/>
                </a:solidFill>
              </a:rPr>
              <a:t>Delivering high quality video, data and business services</a:t>
            </a:r>
          </a:p>
          <a:p>
            <a:pPr marL="457200" indent="-457200">
              <a:spcBef>
                <a:spcPts val="600"/>
              </a:spcBef>
              <a:spcAft>
                <a:spcPts val="600"/>
              </a:spcAft>
              <a:buFont typeface="+mj-lt"/>
              <a:buAutoNum type="arabicPeriod"/>
              <a:defRPr/>
            </a:pPr>
            <a:r>
              <a:rPr lang="sr-Latn-CS" sz="2400" b="1" i="1" dirty="0" smtClean="0">
                <a:solidFill>
                  <a:srgbClr val="C00000"/>
                </a:solidFill>
              </a:rPr>
              <a:t>Ongoing projects</a:t>
            </a:r>
            <a:endParaRPr lang="sr-Latn-CS" sz="2400" b="1" i="1" dirty="0">
              <a:solidFill>
                <a:srgbClr val="C00000"/>
              </a:solidFill>
            </a:endParaRPr>
          </a:p>
        </p:txBody>
      </p:sp>
    </p:spTree>
    <p:extLst>
      <p:ext uri="{BB962C8B-B14F-4D97-AF65-F5344CB8AC3E}">
        <p14:creationId xmlns:p14="http://schemas.microsoft.com/office/powerpoint/2010/main" val="1917432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7975"/>
            <a:ext cx="7772400" cy="1470025"/>
          </a:xfrm>
        </p:spPr>
        <p:txBody>
          <a:bodyPr>
            <a:normAutofit/>
          </a:bodyPr>
          <a:lstStyle/>
          <a:p>
            <a:r>
              <a:rPr lang="sr-Latn-CS" i="1" dirty="0">
                <a:solidFill>
                  <a:schemeClr val="accent2">
                    <a:lumMod val="75000"/>
                  </a:schemeClr>
                </a:solidFill>
              </a:rPr>
              <a:t>About us</a:t>
            </a:r>
            <a:endParaRPr lang="en-US" sz="4000" dirty="0">
              <a:solidFill>
                <a:schemeClr val="accent2">
                  <a:lumMod val="75000"/>
                </a:schemeClr>
              </a:solidFill>
              <a:latin typeface="+mn-lt"/>
            </a:endParaRPr>
          </a:p>
        </p:txBody>
      </p:sp>
    </p:spTree>
    <p:extLst>
      <p:ext uri="{BB962C8B-B14F-4D97-AF65-F5344CB8AC3E}">
        <p14:creationId xmlns:p14="http://schemas.microsoft.com/office/powerpoint/2010/main" val="3784858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ttp://t3.gstatic.com/images?q=tbn:ANd9GcQhEC1xu7i1b8qvHD6_cfXJYlTNnSXGKWVwRRFodYygGB3dULTF"/>
          <p:cNvPicPr>
            <a:picLocks noChangeAspect="1" noChangeArrowheads="1"/>
          </p:cNvPicPr>
          <p:nvPr/>
        </p:nvPicPr>
        <p:blipFill>
          <a:blip r:embed="rId3" cstate="print"/>
          <a:srcRect/>
          <a:stretch>
            <a:fillRect/>
          </a:stretch>
        </p:blipFill>
        <p:spPr bwMode="auto">
          <a:xfrm>
            <a:off x="5226756" y="3133022"/>
            <a:ext cx="2654424" cy="2042662"/>
          </a:xfrm>
          <a:prstGeom prst="rect">
            <a:avLst/>
          </a:prstGeom>
          <a:noFill/>
        </p:spPr>
      </p:pic>
      <p:sp>
        <p:nvSpPr>
          <p:cNvPr id="2" name="Title 1"/>
          <p:cNvSpPr>
            <a:spLocks noGrp="1"/>
          </p:cNvSpPr>
          <p:nvPr>
            <p:ph type="title"/>
          </p:nvPr>
        </p:nvSpPr>
        <p:spPr/>
        <p:txBody>
          <a:bodyPr>
            <a:normAutofit fontScale="90000"/>
          </a:bodyPr>
          <a:lstStyle/>
          <a:p>
            <a:pPr marL="457200" indent="-457200">
              <a:lnSpc>
                <a:spcPct val="150000"/>
              </a:lnSpc>
            </a:pPr>
            <a:r>
              <a:rPr lang="sr-Latn-CS" i="1" dirty="0">
                <a:solidFill>
                  <a:schemeClr val="accent2">
                    <a:lumMod val="75000"/>
                  </a:schemeClr>
                </a:solidFill>
              </a:rPr>
              <a:t>Telekom Srbija Group </a:t>
            </a:r>
          </a:p>
        </p:txBody>
      </p:sp>
      <p:pic>
        <p:nvPicPr>
          <p:cNvPr id="8" name="Picture 4" descr="http://t3.gstatic.com/images?q=tbn:ANd9GcRYHLjRiYeOVELonAXdyEXYCGdx5OzJ01Gw0MBay6VjcbS6Rc5J"/>
          <p:cNvPicPr>
            <a:picLocks noChangeAspect="1" noChangeArrowheads="1"/>
          </p:cNvPicPr>
          <p:nvPr/>
        </p:nvPicPr>
        <p:blipFill>
          <a:blip r:embed="rId4" cstate="print"/>
          <a:srcRect/>
          <a:stretch>
            <a:fillRect/>
          </a:stretch>
        </p:blipFill>
        <p:spPr bwMode="auto">
          <a:xfrm>
            <a:off x="5226756" y="4416778"/>
            <a:ext cx="3430285" cy="1512168"/>
          </a:xfrm>
          <a:prstGeom prst="rect">
            <a:avLst/>
          </a:prstGeom>
          <a:noFill/>
        </p:spPr>
      </p:pic>
      <p:sp>
        <p:nvSpPr>
          <p:cNvPr id="6" name="Rectangle 5"/>
          <p:cNvSpPr/>
          <p:nvPr/>
        </p:nvSpPr>
        <p:spPr>
          <a:xfrm>
            <a:off x="661425" y="1447800"/>
            <a:ext cx="7704856" cy="4062651"/>
          </a:xfrm>
          <a:prstGeom prst="rect">
            <a:avLst/>
          </a:prstGeom>
        </p:spPr>
        <p:txBody>
          <a:bodyPr wrap="square">
            <a:spAutoFit/>
          </a:bodyPr>
          <a:lstStyle/>
          <a:p>
            <a:pPr fontAlgn="base">
              <a:spcBef>
                <a:spcPts val="1200"/>
              </a:spcBef>
              <a:spcAft>
                <a:spcPct val="0"/>
              </a:spcAft>
            </a:pPr>
            <a:r>
              <a:rPr lang="en-US" dirty="0">
                <a:solidFill>
                  <a:prstClr val="black"/>
                </a:solidFill>
                <a:cs typeface="Arial" charset="0"/>
              </a:rPr>
              <a:t>Telekom </a:t>
            </a:r>
            <a:r>
              <a:rPr lang="en-US" dirty="0" err="1">
                <a:solidFill>
                  <a:prstClr val="black"/>
                </a:solidFill>
                <a:cs typeface="Arial" charset="0"/>
              </a:rPr>
              <a:t>Srbija</a:t>
            </a:r>
            <a:r>
              <a:rPr lang="en-US" dirty="0">
                <a:solidFill>
                  <a:prstClr val="black"/>
                </a:solidFill>
                <a:cs typeface="Arial" charset="0"/>
              </a:rPr>
              <a:t> Group comprises the parent company Telekom </a:t>
            </a:r>
            <a:r>
              <a:rPr lang="en-US" dirty="0" err="1">
                <a:solidFill>
                  <a:prstClr val="black"/>
                </a:solidFill>
                <a:cs typeface="Arial" charset="0"/>
              </a:rPr>
              <a:t>Srbija</a:t>
            </a:r>
            <a:r>
              <a:rPr lang="en-US" dirty="0">
                <a:solidFill>
                  <a:prstClr val="black"/>
                </a:solidFill>
                <a:cs typeface="Arial" charset="0"/>
              </a:rPr>
              <a:t> </a:t>
            </a:r>
            <a:r>
              <a:rPr lang="en-US" dirty="0" err="1">
                <a:solidFill>
                  <a:prstClr val="black"/>
                </a:solidFill>
                <a:cs typeface="Arial" charset="0"/>
              </a:rPr>
              <a:t>a.d.</a:t>
            </a:r>
            <a:r>
              <a:rPr lang="en-US" dirty="0">
                <a:solidFill>
                  <a:prstClr val="black"/>
                </a:solidFill>
                <a:cs typeface="Arial" charset="0"/>
              </a:rPr>
              <a:t> and its subsidiary companies: Telekom </a:t>
            </a:r>
            <a:r>
              <a:rPr lang="en-US" dirty="0" err="1">
                <a:solidFill>
                  <a:prstClr val="black"/>
                </a:solidFill>
                <a:cs typeface="Arial" charset="0"/>
              </a:rPr>
              <a:t>Srpske</a:t>
            </a:r>
            <a:r>
              <a:rPr lang="en-US" dirty="0">
                <a:solidFill>
                  <a:prstClr val="black"/>
                </a:solidFill>
                <a:cs typeface="Arial" charset="0"/>
              </a:rPr>
              <a:t> </a:t>
            </a:r>
            <a:r>
              <a:rPr lang="en-US" dirty="0" err="1">
                <a:solidFill>
                  <a:prstClr val="black"/>
                </a:solidFill>
                <a:cs typeface="Arial" charset="0"/>
              </a:rPr>
              <a:t>a.d.</a:t>
            </a:r>
            <a:r>
              <a:rPr lang="en-US" dirty="0">
                <a:solidFill>
                  <a:prstClr val="black"/>
                </a:solidFill>
                <a:cs typeface="Arial" charset="0"/>
              </a:rPr>
              <a:t>, m:tel </a:t>
            </a:r>
            <a:r>
              <a:rPr lang="en-US" dirty="0" err="1">
                <a:solidFill>
                  <a:prstClr val="black"/>
                </a:solidFill>
                <a:cs typeface="Arial" charset="0"/>
              </a:rPr>
              <a:t>d.o.o</a:t>
            </a:r>
            <a:r>
              <a:rPr lang="en-US" dirty="0">
                <a:solidFill>
                  <a:prstClr val="black"/>
                </a:solidFill>
                <a:cs typeface="Arial" charset="0"/>
              </a:rPr>
              <a:t>., </a:t>
            </a:r>
            <a:r>
              <a:rPr lang="en-US" dirty="0" err="1">
                <a:solidFill>
                  <a:prstClr val="black"/>
                </a:solidFill>
                <a:cs typeface="Arial" charset="0"/>
              </a:rPr>
              <a:t>Telus</a:t>
            </a:r>
            <a:r>
              <a:rPr lang="en-US" dirty="0">
                <a:solidFill>
                  <a:prstClr val="black"/>
                </a:solidFill>
                <a:cs typeface="Arial" charset="0"/>
              </a:rPr>
              <a:t> </a:t>
            </a:r>
            <a:r>
              <a:rPr lang="en-US" dirty="0" err="1">
                <a:solidFill>
                  <a:prstClr val="black"/>
                </a:solidFill>
                <a:cs typeface="Arial" charset="0"/>
              </a:rPr>
              <a:t>a.d.</a:t>
            </a:r>
            <a:r>
              <a:rPr lang="en-US" dirty="0">
                <a:solidFill>
                  <a:prstClr val="black"/>
                </a:solidFill>
                <a:cs typeface="Arial" charset="0"/>
              </a:rPr>
              <a:t>, </a:t>
            </a:r>
            <a:r>
              <a:rPr lang="en-US" dirty="0" err="1">
                <a:solidFill>
                  <a:prstClr val="black"/>
                </a:solidFill>
                <a:cs typeface="Arial" charset="0"/>
              </a:rPr>
              <a:t>FiberNet</a:t>
            </a:r>
            <a:r>
              <a:rPr lang="en-US" dirty="0">
                <a:solidFill>
                  <a:prstClr val="black"/>
                </a:solidFill>
                <a:cs typeface="Arial" charset="0"/>
              </a:rPr>
              <a:t> </a:t>
            </a:r>
            <a:r>
              <a:rPr lang="en-US" dirty="0" err="1">
                <a:solidFill>
                  <a:prstClr val="black"/>
                </a:solidFill>
                <a:cs typeface="Arial" charset="0"/>
              </a:rPr>
              <a:t>d.o.o</a:t>
            </a:r>
            <a:r>
              <a:rPr lang="en-US" dirty="0">
                <a:solidFill>
                  <a:prstClr val="black"/>
                </a:solidFill>
                <a:cs typeface="Arial" charset="0"/>
              </a:rPr>
              <a:t>., TS:NET BV and HD WIN </a:t>
            </a:r>
            <a:r>
              <a:rPr lang="en-US" dirty="0" smtClean="0">
                <a:solidFill>
                  <a:prstClr val="black"/>
                </a:solidFill>
                <a:cs typeface="Arial" charset="0"/>
              </a:rPr>
              <a:t>(Arena </a:t>
            </a:r>
            <a:r>
              <a:rPr lang="en-US" dirty="0">
                <a:solidFill>
                  <a:prstClr val="black"/>
                </a:solidFill>
                <a:cs typeface="Arial" charset="0"/>
              </a:rPr>
              <a:t>Sport TV channels</a:t>
            </a:r>
            <a:r>
              <a:rPr lang="en-US" dirty="0" smtClean="0">
                <a:solidFill>
                  <a:prstClr val="black"/>
                </a:solidFill>
                <a:cs typeface="Arial" charset="0"/>
              </a:rPr>
              <a:t>).</a:t>
            </a:r>
            <a:endParaRPr lang="sr-Latn-CS" dirty="0" smtClean="0">
              <a:solidFill>
                <a:prstClr val="black"/>
              </a:solidFill>
              <a:cs typeface="Arial" charset="0"/>
            </a:endParaRPr>
          </a:p>
          <a:p>
            <a:pPr fontAlgn="base">
              <a:spcBef>
                <a:spcPts val="1200"/>
              </a:spcBef>
              <a:spcAft>
                <a:spcPct val="0"/>
              </a:spcAft>
            </a:pPr>
            <a:endParaRPr lang="sr-Latn-CS" dirty="0" smtClean="0">
              <a:solidFill>
                <a:prstClr val="black"/>
              </a:solidFill>
              <a:cs typeface="Arial" charset="0"/>
            </a:endParaRPr>
          </a:p>
          <a:p>
            <a:pPr fontAlgn="base">
              <a:spcAft>
                <a:spcPct val="0"/>
              </a:spcAft>
            </a:pPr>
            <a:endParaRPr lang="en-US" dirty="0">
              <a:solidFill>
                <a:prstClr val="black"/>
              </a:solidFill>
              <a:cs typeface="Arial" charset="0"/>
            </a:endParaRPr>
          </a:p>
          <a:p>
            <a:pPr fontAlgn="base">
              <a:spcAft>
                <a:spcPct val="0"/>
              </a:spcAft>
            </a:pPr>
            <a:r>
              <a:rPr lang="en-US" sz="1600" dirty="0">
                <a:solidFill>
                  <a:prstClr val="black"/>
                </a:solidFill>
                <a:cs typeface="Arial" charset="0"/>
              </a:rPr>
              <a:t>The stake of Telekom </a:t>
            </a:r>
            <a:r>
              <a:rPr lang="en-US" sz="1600" dirty="0" err="1">
                <a:solidFill>
                  <a:prstClr val="black"/>
                </a:solidFill>
                <a:cs typeface="Arial" charset="0"/>
              </a:rPr>
              <a:t>Srbija</a:t>
            </a:r>
            <a:r>
              <a:rPr lang="en-US" sz="1600" dirty="0">
                <a:solidFill>
                  <a:prstClr val="black"/>
                </a:solidFill>
                <a:cs typeface="Arial" charset="0"/>
              </a:rPr>
              <a:t> </a:t>
            </a:r>
            <a:r>
              <a:rPr lang="en-US" sz="1600" dirty="0" err="1">
                <a:solidFill>
                  <a:prstClr val="black"/>
                </a:solidFill>
                <a:cs typeface="Arial" charset="0"/>
              </a:rPr>
              <a:t>a.d.</a:t>
            </a:r>
            <a:r>
              <a:rPr lang="en-US" sz="1600" dirty="0">
                <a:solidFill>
                  <a:prstClr val="black"/>
                </a:solidFill>
                <a:cs typeface="Arial" charset="0"/>
              </a:rPr>
              <a:t> in the capital of its subsidiaries as at 31 December 2012 amounts to the following:</a:t>
            </a:r>
          </a:p>
          <a:p>
            <a:pPr marL="285750" indent="-285750" fontAlgn="base">
              <a:spcBef>
                <a:spcPts val="600"/>
              </a:spcBef>
              <a:spcAft>
                <a:spcPct val="0"/>
              </a:spcAft>
              <a:buFont typeface="Arial" panose="020B0604020202020204" pitchFamily="34" charset="0"/>
              <a:buChar char="•"/>
            </a:pPr>
            <a:r>
              <a:rPr lang="en-US" sz="1600" dirty="0">
                <a:solidFill>
                  <a:prstClr val="black"/>
                </a:solidFill>
                <a:cs typeface="Arial" charset="0"/>
              </a:rPr>
              <a:t>Telekom </a:t>
            </a:r>
            <a:r>
              <a:rPr lang="en-US" sz="1600" dirty="0" err="1">
                <a:solidFill>
                  <a:prstClr val="black"/>
                </a:solidFill>
                <a:cs typeface="Arial" charset="0"/>
              </a:rPr>
              <a:t>Srpske</a:t>
            </a:r>
            <a:r>
              <a:rPr lang="en-US" sz="1600" dirty="0">
                <a:solidFill>
                  <a:prstClr val="black"/>
                </a:solidFill>
                <a:cs typeface="Arial" charset="0"/>
              </a:rPr>
              <a:t> </a:t>
            </a:r>
            <a:r>
              <a:rPr lang="en-US" sz="1600" dirty="0" err="1">
                <a:solidFill>
                  <a:prstClr val="black"/>
                </a:solidFill>
                <a:cs typeface="Arial" charset="0"/>
              </a:rPr>
              <a:t>a.d.</a:t>
            </a:r>
            <a:r>
              <a:rPr lang="en-US" sz="1600" dirty="0">
                <a:solidFill>
                  <a:prstClr val="black"/>
                </a:solidFill>
                <a:cs typeface="Arial" charset="0"/>
              </a:rPr>
              <a:t>, </a:t>
            </a:r>
            <a:r>
              <a:rPr lang="en-US" sz="1600" dirty="0" err="1">
                <a:solidFill>
                  <a:prstClr val="black"/>
                </a:solidFill>
                <a:cs typeface="Arial" charset="0"/>
              </a:rPr>
              <a:t>Banja</a:t>
            </a:r>
            <a:r>
              <a:rPr lang="en-US" sz="1600" dirty="0">
                <a:solidFill>
                  <a:prstClr val="black"/>
                </a:solidFill>
                <a:cs typeface="Arial" charset="0"/>
              </a:rPr>
              <a:t> Luka 65% </a:t>
            </a:r>
          </a:p>
          <a:p>
            <a:pPr marL="285750" indent="-285750" fontAlgn="base">
              <a:spcBef>
                <a:spcPts val="600"/>
              </a:spcBef>
              <a:spcAft>
                <a:spcPct val="0"/>
              </a:spcAft>
              <a:buFont typeface="Arial" panose="020B0604020202020204" pitchFamily="34" charset="0"/>
              <a:buChar char="•"/>
            </a:pPr>
            <a:r>
              <a:rPr lang="en-US" sz="1600" dirty="0">
                <a:solidFill>
                  <a:prstClr val="black"/>
                </a:solidFill>
                <a:cs typeface="Arial" charset="0"/>
              </a:rPr>
              <a:t>m:tel </a:t>
            </a:r>
            <a:r>
              <a:rPr lang="en-US" sz="1600" dirty="0" err="1">
                <a:solidFill>
                  <a:prstClr val="black"/>
                </a:solidFill>
                <a:cs typeface="Arial" charset="0"/>
              </a:rPr>
              <a:t>d.o.o</a:t>
            </a:r>
            <a:r>
              <a:rPr lang="en-US" sz="1600" dirty="0">
                <a:solidFill>
                  <a:prstClr val="black"/>
                </a:solidFill>
                <a:cs typeface="Arial" charset="0"/>
              </a:rPr>
              <a:t>., </a:t>
            </a:r>
            <a:r>
              <a:rPr lang="en-US" sz="1600" dirty="0" err="1">
                <a:solidFill>
                  <a:prstClr val="black"/>
                </a:solidFill>
                <a:cs typeface="Arial" charset="0"/>
              </a:rPr>
              <a:t>Podgorica</a:t>
            </a:r>
            <a:r>
              <a:rPr lang="en-US" sz="1600" dirty="0">
                <a:solidFill>
                  <a:prstClr val="black"/>
                </a:solidFill>
                <a:cs typeface="Arial" charset="0"/>
              </a:rPr>
              <a:t> 51% </a:t>
            </a:r>
          </a:p>
          <a:p>
            <a:pPr marL="285750" indent="-285750" fontAlgn="base">
              <a:spcBef>
                <a:spcPts val="600"/>
              </a:spcBef>
              <a:spcAft>
                <a:spcPct val="0"/>
              </a:spcAft>
              <a:buFont typeface="Arial" panose="020B0604020202020204" pitchFamily="34" charset="0"/>
              <a:buChar char="•"/>
            </a:pPr>
            <a:r>
              <a:rPr lang="en-US" sz="1600" dirty="0" err="1">
                <a:solidFill>
                  <a:prstClr val="black"/>
                </a:solidFill>
                <a:cs typeface="Arial" charset="0"/>
              </a:rPr>
              <a:t>Telus</a:t>
            </a:r>
            <a:r>
              <a:rPr lang="en-US" sz="1600" dirty="0">
                <a:solidFill>
                  <a:prstClr val="black"/>
                </a:solidFill>
                <a:cs typeface="Arial" charset="0"/>
              </a:rPr>
              <a:t> </a:t>
            </a:r>
            <a:r>
              <a:rPr lang="en-US" sz="1600" dirty="0" err="1">
                <a:solidFill>
                  <a:prstClr val="black"/>
                </a:solidFill>
                <a:cs typeface="Arial" charset="0"/>
              </a:rPr>
              <a:t>a.d.</a:t>
            </a:r>
            <a:r>
              <a:rPr lang="en-US" sz="1600" dirty="0">
                <a:solidFill>
                  <a:prstClr val="black"/>
                </a:solidFill>
                <a:cs typeface="Arial" charset="0"/>
              </a:rPr>
              <a:t>, Belgrade 100% </a:t>
            </a:r>
          </a:p>
          <a:p>
            <a:pPr marL="285750" indent="-285750" fontAlgn="base">
              <a:spcBef>
                <a:spcPts val="600"/>
              </a:spcBef>
              <a:spcAft>
                <a:spcPct val="0"/>
              </a:spcAft>
              <a:buFont typeface="Arial" panose="020B0604020202020204" pitchFamily="34" charset="0"/>
              <a:buChar char="•"/>
            </a:pPr>
            <a:r>
              <a:rPr lang="en-US" sz="1600" dirty="0" err="1">
                <a:solidFill>
                  <a:prstClr val="black"/>
                </a:solidFill>
                <a:cs typeface="Arial" charset="0"/>
              </a:rPr>
              <a:t>FiberNet</a:t>
            </a:r>
            <a:r>
              <a:rPr lang="en-US" sz="1600" dirty="0">
                <a:solidFill>
                  <a:prstClr val="black"/>
                </a:solidFill>
                <a:cs typeface="Arial" charset="0"/>
              </a:rPr>
              <a:t> </a:t>
            </a:r>
            <a:r>
              <a:rPr lang="en-US" sz="1600" dirty="0" err="1">
                <a:solidFill>
                  <a:prstClr val="black"/>
                </a:solidFill>
                <a:cs typeface="Arial" charset="0"/>
              </a:rPr>
              <a:t>d.o.o</a:t>
            </a:r>
            <a:r>
              <a:rPr lang="en-US" sz="1600" dirty="0">
                <a:solidFill>
                  <a:prstClr val="black"/>
                </a:solidFill>
                <a:cs typeface="Arial" charset="0"/>
              </a:rPr>
              <a:t>., </a:t>
            </a:r>
            <a:r>
              <a:rPr lang="en-US" sz="1600" dirty="0" err="1">
                <a:solidFill>
                  <a:prstClr val="black"/>
                </a:solidFill>
                <a:cs typeface="Arial" charset="0"/>
              </a:rPr>
              <a:t>Podgorica</a:t>
            </a:r>
            <a:r>
              <a:rPr lang="en-US" sz="1600" dirty="0">
                <a:solidFill>
                  <a:prstClr val="black"/>
                </a:solidFill>
                <a:cs typeface="Arial" charset="0"/>
              </a:rPr>
              <a:t> 100% </a:t>
            </a:r>
          </a:p>
          <a:p>
            <a:pPr marL="285750" indent="-285750" fontAlgn="base">
              <a:spcBef>
                <a:spcPts val="600"/>
              </a:spcBef>
              <a:spcAft>
                <a:spcPct val="0"/>
              </a:spcAft>
              <a:buFont typeface="Arial" panose="020B0604020202020204" pitchFamily="34" charset="0"/>
              <a:buChar char="•"/>
            </a:pPr>
            <a:r>
              <a:rPr lang="en-US" sz="1600" dirty="0">
                <a:solidFill>
                  <a:prstClr val="black"/>
                </a:solidFill>
                <a:cs typeface="Arial" charset="0"/>
              </a:rPr>
              <a:t>TS: NET BV, Amsterdam 100% </a:t>
            </a:r>
          </a:p>
          <a:p>
            <a:pPr marL="285750" indent="-285750" fontAlgn="base">
              <a:spcBef>
                <a:spcPts val="600"/>
              </a:spcBef>
              <a:spcAft>
                <a:spcPct val="0"/>
              </a:spcAft>
              <a:buFont typeface="Arial" panose="020B0604020202020204" pitchFamily="34" charset="0"/>
              <a:buChar char="•"/>
            </a:pPr>
            <a:r>
              <a:rPr lang="en-US" sz="1600" dirty="0">
                <a:solidFill>
                  <a:prstClr val="black"/>
                </a:solidFill>
                <a:cs typeface="Arial" charset="0"/>
              </a:rPr>
              <a:t>HD-WIN </a:t>
            </a:r>
            <a:r>
              <a:rPr lang="en-US" sz="1600" dirty="0" err="1">
                <a:solidFill>
                  <a:prstClr val="black"/>
                </a:solidFill>
                <a:cs typeface="Arial" charset="0"/>
              </a:rPr>
              <a:t>d.o.o</a:t>
            </a:r>
            <a:r>
              <a:rPr lang="en-US" sz="1600" dirty="0">
                <a:solidFill>
                  <a:prstClr val="black"/>
                </a:solidFill>
                <a:cs typeface="Arial" charset="0"/>
              </a:rPr>
              <a:t> 51%, Belgrade </a:t>
            </a:r>
          </a:p>
        </p:txBody>
      </p:sp>
    </p:spTree>
    <p:extLst>
      <p:ext uri="{BB962C8B-B14F-4D97-AF65-F5344CB8AC3E}">
        <p14:creationId xmlns:p14="http://schemas.microsoft.com/office/powerpoint/2010/main" val="1096743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57200" lvl="0" indent="-457200">
              <a:lnSpc>
                <a:spcPct val="150000"/>
              </a:lnSpc>
            </a:pPr>
            <a:r>
              <a:rPr lang="en-US" i="1" dirty="0">
                <a:solidFill>
                  <a:schemeClr val="accent2">
                    <a:lumMod val="75000"/>
                  </a:schemeClr>
                </a:solidFill>
              </a:rPr>
              <a:t>Telekom </a:t>
            </a:r>
            <a:r>
              <a:rPr lang="en-US" i="1" dirty="0" err="1">
                <a:solidFill>
                  <a:schemeClr val="accent2">
                    <a:lumMod val="75000"/>
                  </a:schemeClr>
                </a:solidFill>
              </a:rPr>
              <a:t>Srbija</a:t>
            </a:r>
            <a:r>
              <a:rPr lang="en-US" i="1" dirty="0">
                <a:solidFill>
                  <a:schemeClr val="accent2">
                    <a:lumMod val="75000"/>
                  </a:schemeClr>
                </a:solidFill>
              </a:rPr>
              <a:t> </a:t>
            </a:r>
            <a:r>
              <a:rPr lang="en-US" i="1" dirty="0" smtClean="0">
                <a:solidFill>
                  <a:schemeClr val="accent2">
                    <a:lumMod val="75000"/>
                  </a:schemeClr>
                </a:solidFill>
              </a:rPr>
              <a:t>brands</a:t>
            </a:r>
            <a:r>
              <a:rPr lang="sr-Latn-CS" i="1" dirty="0" smtClean="0">
                <a:solidFill>
                  <a:schemeClr val="accent2">
                    <a:lumMod val="75000"/>
                  </a:schemeClr>
                </a:solidFill>
              </a:rPr>
              <a:t> </a:t>
            </a:r>
            <a:endParaRPr lang="sr-Latn-CS" i="1" dirty="0">
              <a:solidFill>
                <a:schemeClr val="accent2">
                  <a:lumMod val="75000"/>
                </a:schemeClr>
              </a:solidFill>
            </a:endParaRPr>
          </a:p>
        </p:txBody>
      </p:sp>
      <p:graphicFrame>
        <p:nvGraphicFramePr>
          <p:cNvPr id="10" name="Diagram 9"/>
          <p:cNvGraphicFramePr/>
          <p:nvPr>
            <p:extLst>
              <p:ext uri="{D42A27DB-BD31-4B8C-83A1-F6EECF244321}">
                <p14:modId xmlns:p14="http://schemas.microsoft.com/office/powerpoint/2010/main" val="1136898457"/>
              </p:ext>
            </p:extLst>
          </p:nvPr>
        </p:nvGraphicFramePr>
        <p:xfrm>
          <a:off x="899592" y="1295400"/>
          <a:ext cx="7344816"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8" name="Picture 4" descr="https://encrypted-tbn3.gstatic.com/images?q=tbn:ANd9GcQknS6HdKbJ1d3QMRgtp-TxC0xVpjHidraCEhdI6KnQHQ-DnAfsw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4225246"/>
            <a:ext cx="1828800" cy="417310"/>
          </a:xfrm>
          <a:prstGeom prst="rect">
            <a:avLst/>
          </a:prstGeom>
          <a:noFill/>
          <a:extLst>
            <a:ext uri="{909E8E84-426E-40DD-AFC4-6F175D3DCCD1}">
              <a14:hiddenFill xmlns:a14="http://schemas.microsoft.com/office/drawing/2010/main">
                <a:solidFill>
                  <a:srgbClr val="FFFFFF"/>
                </a:solidFill>
              </a14:hiddenFill>
            </a:ext>
          </a:extLst>
        </p:spPr>
      </p:pic>
      <p:pic>
        <p:nvPicPr>
          <p:cNvPr id="11" name="Content Placeholder 4" descr="mts.bmp"/>
          <p:cNvPicPr>
            <a:picLocks noGrp="1" noChangeAspect="1"/>
          </p:cNvPicPr>
          <p:nvPr>
            <p:ph sz="half" idx="1"/>
          </p:nvPr>
        </p:nvPicPr>
        <p:blipFill>
          <a:blip r:embed="rId9" cstate="print"/>
          <a:stretch>
            <a:fillRect/>
          </a:stretch>
        </p:blipFill>
        <p:spPr>
          <a:xfrm>
            <a:off x="3980821" y="1676400"/>
            <a:ext cx="1142139" cy="739031"/>
          </a:xfrm>
        </p:spPr>
      </p:pic>
      <p:pic>
        <p:nvPicPr>
          <p:cNvPr id="1029" name="Picture 5" descr="D:\PiR\Konferencije\SCTE Belgrade\TS-TV.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4834961"/>
            <a:ext cx="1524000" cy="31326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BOX logo footer">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77000" y="4459054"/>
            <a:ext cx="1342070" cy="689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353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fontAlgn="base">
              <a:spcAft>
                <a:spcPct val="0"/>
              </a:spcAft>
              <a:defRPr/>
            </a:pPr>
            <a:r>
              <a:rPr lang="sr-Latn-CS" i="1" dirty="0">
                <a:solidFill>
                  <a:schemeClr val="accent2">
                    <a:lumMod val="75000"/>
                  </a:schemeClr>
                </a:solidFill>
              </a:rPr>
              <a:t>Overview: </a:t>
            </a:r>
            <a:r>
              <a:rPr lang="sr-Latn-CS" i="1" dirty="0" smtClean="0">
                <a:solidFill>
                  <a:schemeClr val="accent2">
                    <a:lumMod val="75000"/>
                  </a:schemeClr>
                </a:solidFill>
              </a:rPr>
              <a:t>Investments and customers</a:t>
            </a:r>
            <a:endParaRPr lang="sr-Latn-CS" i="1" dirty="0">
              <a:solidFill>
                <a:schemeClr val="accent2">
                  <a:lumMod val="75000"/>
                </a:schemeClr>
              </a:solidFill>
            </a:endParaRPr>
          </a:p>
        </p:txBody>
      </p:sp>
      <p:graphicFrame>
        <p:nvGraphicFramePr>
          <p:cNvPr id="9" name="Content Placeholder 7"/>
          <p:cNvGraphicFramePr>
            <a:graphicFrameLocks noGrp="1"/>
          </p:cNvGraphicFramePr>
          <p:nvPr>
            <p:ph sz="half" idx="1"/>
            <p:extLst>
              <p:ext uri="{D42A27DB-BD31-4B8C-83A1-F6EECF244321}">
                <p14:modId xmlns:p14="http://schemas.microsoft.com/office/powerpoint/2010/main" val="2704083602"/>
              </p:ext>
            </p:extLst>
          </p:nvPr>
        </p:nvGraphicFramePr>
        <p:xfrm>
          <a:off x="228600" y="1600200"/>
          <a:ext cx="4114801" cy="2590800"/>
        </p:xfrm>
        <a:graphic>
          <a:graphicData uri="http://schemas.openxmlformats.org/drawingml/2006/table">
            <a:tbl>
              <a:tblPr firstRow="1" bandRow="1">
                <a:tableStyleId>{85BE263C-DBD7-4A20-BB59-AAB30ACAA65A}</a:tableStyleId>
              </a:tblPr>
              <a:tblGrid>
                <a:gridCol w="1447800"/>
                <a:gridCol w="990600"/>
                <a:gridCol w="914400"/>
                <a:gridCol w="762001"/>
              </a:tblGrid>
              <a:tr h="647700">
                <a:tc>
                  <a:txBody>
                    <a:bodyPr/>
                    <a:lstStyle/>
                    <a:p>
                      <a:pPr algn="ctr"/>
                      <a:r>
                        <a:rPr lang="sr-Latn-CS" sz="1600" dirty="0" smtClean="0"/>
                        <a:t>In million RSD</a:t>
                      </a:r>
                      <a:endParaRPr lang="sr-Latn-CS" sz="1600" dirty="0"/>
                    </a:p>
                  </a:txBody>
                  <a:tcPr anchor="ctr"/>
                </a:tc>
                <a:tc>
                  <a:txBody>
                    <a:bodyPr/>
                    <a:lstStyle/>
                    <a:p>
                      <a:pPr algn="ctr"/>
                      <a:r>
                        <a:rPr lang="sr-Latn-CS" sz="1600" smtClean="0"/>
                        <a:t>2013</a:t>
                      </a:r>
                      <a:endParaRPr lang="sr-Latn-CS" sz="1600" dirty="0"/>
                    </a:p>
                  </a:txBody>
                  <a:tcPr anchor="ctr"/>
                </a:tc>
                <a:tc>
                  <a:txBody>
                    <a:bodyPr/>
                    <a:lstStyle/>
                    <a:p>
                      <a:pPr algn="ctr"/>
                      <a:r>
                        <a:rPr lang="sr-Latn-CS" sz="1600" smtClean="0"/>
                        <a:t>Growth rate</a:t>
                      </a:r>
                      <a:endParaRPr lang="sr-Latn-CS" sz="1600" dirty="0"/>
                    </a:p>
                  </a:txBody>
                  <a:tcPr anchor="ctr"/>
                </a:tc>
                <a:tc>
                  <a:txBody>
                    <a:bodyPr/>
                    <a:lstStyle/>
                    <a:p>
                      <a:pPr algn="ctr"/>
                      <a:r>
                        <a:rPr lang="sr-Latn-CS" sz="1600" smtClean="0"/>
                        <a:t>2012</a:t>
                      </a:r>
                      <a:endParaRPr lang="sr-Latn-CS" sz="1600" dirty="0"/>
                    </a:p>
                  </a:txBody>
                  <a:tcPr anchor="ctr"/>
                </a:tc>
              </a:tr>
              <a:tr h="647700">
                <a:tc>
                  <a:txBody>
                    <a:bodyPr/>
                    <a:lstStyle/>
                    <a:p>
                      <a:pPr algn="l"/>
                      <a:r>
                        <a:rPr lang="sr-Latn-CS" sz="1600" dirty="0" smtClean="0"/>
                        <a:t>Technical investments </a:t>
                      </a:r>
                      <a:endParaRPr lang="sr-Latn-CS" sz="1600" dirty="0"/>
                    </a:p>
                  </a:txBody>
                  <a:tcPr anchor="ctr"/>
                </a:tc>
                <a:tc>
                  <a:txBody>
                    <a:bodyPr/>
                    <a:lstStyle/>
                    <a:p>
                      <a:pPr algn="ctr"/>
                      <a:r>
                        <a:rPr lang="sr-Latn-CS" sz="1600" dirty="0" smtClean="0"/>
                        <a:t>9.495</a:t>
                      </a:r>
                      <a:endParaRPr lang="sr-Latn-CS" sz="1600" dirty="0"/>
                    </a:p>
                  </a:txBody>
                  <a:tcPr anchor="ctr"/>
                </a:tc>
                <a:tc>
                  <a:txBody>
                    <a:bodyPr/>
                    <a:lstStyle/>
                    <a:p>
                      <a:pPr algn="ctr"/>
                      <a:r>
                        <a:rPr lang="sr-Latn-CS" sz="1600" dirty="0" smtClean="0"/>
                        <a:t>-6,3</a:t>
                      </a:r>
                      <a:r>
                        <a:rPr lang="sr-Latn-CS" sz="1600" dirty="0" smtClean="0"/>
                        <a:t>% </a:t>
                      </a:r>
                    </a:p>
                  </a:txBody>
                  <a:tcPr anchor="ctr"/>
                </a:tc>
                <a:tc>
                  <a:txBody>
                    <a:bodyPr/>
                    <a:lstStyle/>
                    <a:p>
                      <a:pPr algn="ctr"/>
                      <a:r>
                        <a:rPr lang="sr-Latn-CS" sz="1600" dirty="0" smtClean="0"/>
                        <a:t>10.134</a:t>
                      </a:r>
                      <a:endParaRPr lang="sr-Latn-CS" sz="1600" dirty="0"/>
                    </a:p>
                  </a:txBody>
                  <a:tcPr anchor="ctr"/>
                </a:tc>
              </a:tr>
              <a:tr h="647700">
                <a:tc>
                  <a:txBody>
                    <a:bodyPr/>
                    <a:lstStyle/>
                    <a:p>
                      <a:pPr algn="l"/>
                      <a:r>
                        <a:rPr lang="sr-Latn-CS" sz="1600" dirty="0" smtClean="0"/>
                        <a:t>Infrastructural investments </a:t>
                      </a:r>
                      <a:endParaRPr lang="sr-Latn-CS" sz="1600" dirty="0"/>
                    </a:p>
                  </a:txBody>
                  <a:tcPr anchor="ctr"/>
                </a:tc>
                <a:tc>
                  <a:txBody>
                    <a:bodyPr/>
                    <a:lstStyle/>
                    <a:p>
                      <a:pPr algn="ctr"/>
                      <a:r>
                        <a:rPr lang="sr-Latn-CS" sz="1600" dirty="0" smtClean="0"/>
                        <a:t>3.449 </a:t>
                      </a:r>
                      <a:endParaRPr lang="sr-Latn-CS" sz="1600" dirty="0"/>
                    </a:p>
                  </a:txBody>
                  <a:tcPr anchor="ctr"/>
                </a:tc>
                <a:tc>
                  <a:txBody>
                    <a:bodyPr/>
                    <a:lstStyle/>
                    <a:p>
                      <a:pPr algn="ctr"/>
                      <a:r>
                        <a:rPr lang="sr-Latn-CS" sz="1600" dirty="0" smtClean="0"/>
                        <a:t>56,5%</a:t>
                      </a:r>
                      <a:endParaRPr lang="sr-Latn-CS" sz="1600" dirty="0"/>
                    </a:p>
                  </a:txBody>
                  <a:tcPr anchor="ctr"/>
                </a:tc>
                <a:tc>
                  <a:txBody>
                    <a:bodyPr/>
                    <a:lstStyle/>
                    <a:p>
                      <a:pPr algn="ctr"/>
                      <a:r>
                        <a:rPr lang="sr-Latn-CS" sz="1600" dirty="0" smtClean="0"/>
                        <a:t>2.204</a:t>
                      </a:r>
                      <a:endParaRPr lang="sr-Latn-CS" sz="1600" dirty="0"/>
                    </a:p>
                  </a:txBody>
                  <a:tcPr anchor="ctr"/>
                </a:tc>
              </a:tr>
              <a:tr h="647700">
                <a:tc>
                  <a:txBody>
                    <a:bodyPr/>
                    <a:lstStyle/>
                    <a:p>
                      <a:pPr algn="l"/>
                      <a:r>
                        <a:rPr lang="sr-Latn-CS" sz="1600" dirty="0" smtClean="0"/>
                        <a:t>Total</a:t>
                      </a:r>
                      <a:endParaRPr lang="sr-Latn-CS" sz="1600" dirty="0"/>
                    </a:p>
                  </a:txBody>
                  <a:tcPr anchor="ctr"/>
                </a:tc>
                <a:tc>
                  <a:txBody>
                    <a:bodyPr/>
                    <a:lstStyle/>
                    <a:p>
                      <a:pPr algn="ctr"/>
                      <a:r>
                        <a:rPr lang="sr-Latn-CS" sz="1600" dirty="0" smtClean="0"/>
                        <a:t>12.944 </a:t>
                      </a:r>
                      <a:endParaRPr lang="sr-Latn-CS" sz="1600" dirty="0"/>
                    </a:p>
                  </a:txBody>
                  <a:tcPr anchor="ctr"/>
                </a:tc>
                <a:tc>
                  <a:txBody>
                    <a:bodyPr/>
                    <a:lstStyle/>
                    <a:p>
                      <a:pPr algn="ctr"/>
                      <a:r>
                        <a:rPr lang="sr-Latn-CS" sz="1600" dirty="0" smtClean="0"/>
                        <a:t>4,9% </a:t>
                      </a:r>
                      <a:endParaRPr lang="sr-Latn-CS" sz="1600" dirty="0"/>
                    </a:p>
                  </a:txBody>
                  <a:tcPr anchor="ctr"/>
                </a:tc>
                <a:tc>
                  <a:txBody>
                    <a:bodyPr/>
                    <a:lstStyle/>
                    <a:p>
                      <a:pPr algn="ctr"/>
                      <a:r>
                        <a:rPr lang="sr-Latn-CS" sz="1600" dirty="0" smtClean="0"/>
                        <a:t>12.339</a:t>
                      </a:r>
                      <a:endParaRPr lang="sr-Latn-CS" sz="1600" dirty="0"/>
                    </a:p>
                  </a:txBody>
                  <a:tcPr anchor="ctr"/>
                </a:tc>
              </a:tr>
            </a:tbl>
          </a:graphicData>
        </a:graphic>
      </p:graphicFrame>
      <p:graphicFrame>
        <p:nvGraphicFramePr>
          <p:cNvPr id="14" name="Chart 13"/>
          <p:cNvGraphicFramePr>
            <a:graphicFrameLocks/>
          </p:cNvGraphicFramePr>
          <p:nvPr>
            <p:extLst>
              <p:ext uri="{D42A27DB-BD31-4B8C-83A1-F6EECF244321}">
                <p14:modId xmlns:p14="http://schemas.microsoft.com/office/powerpoint/2010/main" val="4112319321"/>
              </p:ext>
            </p:extLst>
          </p:nvPr>
        </p:nvGraphicFramePr>
        <p:xfrm>
          <a:off x="4495800" y="1447800"/>
          <a:ext cx="4505325" cy="42386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7530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fontAlgn="base">
              <a:spcAft>
                <a:spcPct val="0"/>
              </a:spcAft>
              <a:defRPr/>
            </a:pPr>
            <a:r>
              <a:rPr lang="sr-Latn-CS" i="1" dirty="0">
                <a:solidFill>
                  <a:schemeClr val="accent2">
                    <a:lumMod val="75000"/>
                  </a:schemeClr>
                </a:solidFill>
              </a:rPr>
              <a:t>Overview: </a:t>
            </a:r>
            <a:r>
              <a:rPr lang="sr-Latn-CS" i="1" dirty="0" smtClean="0">
                <a:solidFill>
                  <a:schemeClr val="accent2">
                    <a:lumMod val="75000"/>
                  </a:schemeClr>
                </a:solidFill>
              </a:rPr>
              <a:t>Investments and customers</a:t>
            </a:r>
            <a:endParaRPr lang="sr-Latn-CS" i="1" dirty="0">
              <a:solidFill>
                <a:schemeClr val="accent2">
                  <a:lumMod val="75000"/>
                </a:schemeClr>
              </a:solidFill>
            </a:endParaRPr>
          </a:p>
        </p:txBody>
      </p:sp>
      <p:graphicFrame>
        <p:nvGraphicFramePr>
          <p:cNvPr id="6" name="Content Placeholder 7"/>
          <p:cNvGraphicFramePr>
            <a:graphicFrameLocks noGrp="1"/>
          </p:cNvGraphicFramePr>
          <p:nvPr>
            <p:ph sz="half" idx="1"/>
            <p:extLst>
              <p:ext uri="{D42A27DB-BD31-4B8C-83A1-F6EECF244321}">
                <p14:modId xmlns:p14="http://schemas.microsoft.com/office/powerpoint/2010/main" val="1265136141"/>
              </p:ext>
            </p:extLst>
          </p:nvPr>
        </p:nvGraphicFramePr>
        <p:xfrm>
          <a:off x="620601" y="2057400"/>
          <a:ext cx="6846999" cy="2377440"/>
        </p:xfrm>
        <a:graphic>
          <a:graphicData uri="http://schemas.openxmlformats.org/drawingml/2006/table">
            <a:tbl>
              <a:tblPr firstRow="1" bandRow="1">
                <a:tableStyleId>{85BE263C-DBD7-4A20-BB59-AAB30ACAA65A}</a:tableStyleId>
              </a:tblPr>
              <a:tblGrid>
                <a:gridCol w="2534143"/>
                <a:gridCol w="1211982"/>
                <a:gridCol w="1873064"/>
                <a:gridCol w="1227810"/>
              </a:tblGrid>
              <a:tr h="370840">
                <a:tc>
                  <a:txBody>
                    <a:bodyPr/>
                    <a:lstStyle/>
                    <a:p>
                      <a:pPr algn="ctr"/>
                      <a:r>
                        <a:rPr lang="sr-Latn-CS" sz="2000" dirty="0" smtClean="0"/>
                        <a:t>In thousands</a:t>
                      </a:r>
                      <a:endParaRPr lang="sr-Latn-CS" sz="2000" dirty="0"/>
                    </a:p>
                  </a:txBody>
                  <a:tcPr anchor="ctr"/>
                </a:tc>
                <a:tc>
                  <a:txBody>
                    <a:bodyPr/>
                    <a:lstStyle/>
                    <a:p>
                      <a:pPr algn="ctr"/>
                      <a:r>
                        <a:rPr lang="sr-Latn-CS" sz="2000" dirty="0" smtClean="0"/>
                        <a:t>2013</a:t>
                      </a:r>
                      <a:endParaRPr lang="sr-Latn-CS" sz="2000" dirty="0"/>
                    </a:p>
                  </a:txBody>
                  <a:tcPr anchor="ctr"/>
                </a:tc>
                <a:tc>
                  <a:txBody>
                    <a:bodyPr/>
                    <a:lstStyle/>
                    <a:p>
                      <a:pPr algn="ctr"/>
                      <a:r>
                        <a:rPr lang="sr-Latn-CS" sz="2000" dirty="0" smtClean="0"/>
                        <a:t>Growth rate</a:t>
                      </a:r>
                      <a:endParaRPr lang="sr-Latn-CS" sz="2000" dirty="0"/>
                    </a:p>
                  </a:txBody>
                  <a:tcPr anchor="ctr"/>
                </a:tc>
                <a:tc>
                  <a:txBody>
                    <a:bodyPr/>
                    <a:lstStyle/>
                    <a:p>
                      <a:pPr algn="ctr"/>
                      <a:r>
                        <a:rPr lang="sr-Latn-CS" sz="2000" dirty="0" smtClean="0"/>
                        <a:t>2012</a:t>
                      </a:r>
                      <a:endParaRPr lang="sr-Latn-CS" sz="2000" dirty="0"/>
                    </a:p>
                  </a:txBody>
                  <a:tcPr anchor="ctr"/>
                </a:tc>
              </a:tr>
              <a:tr h="370840">
                <a:tc>
                  <a:txBody>
                    <a:bodyPr/>
                    <a:lstStyle/>
                    <a:p>
                      <a:r>
                        <a:rPr lang="sr-Latn-CS" sz="2000" dirty="0" smtClean="0"/>
                        <a:t>ADSL retail</a:t>
                      </a:r>
                      <a:endParaRPr lang="sr-Latn-CS" sz="2000" dirty="0"/>
                    </a:p>
                  </a:txBody>
                  <a:tcPr/>
                </a:tc>
                <a:tc>
                  <a:txBody>
                    <a:bodyPr/>
                    <a:lstStyle/>
                    <a:p>
                      <a:r>
                        <a:rPr lang="sr-Latn-CS" sz="2000" dirty="0" smtClean="0"/>
                        <a:t>550</a:t>
                      </a:r>
                    </a:p>
                  </a:txBody>
                  <a:tcPr/>
                </a:tc>
                <a:tc>
                  <a:txBody>
                    <a:bodyPr/>
                    <a:lstStyle/>
                    <a:p>
                      <a:r>
                        <a:rPr lang="sr-Latn-CS" sz="2000" dirty="0" smtClean="0"/>
                        <a:t>7.4%</a:t>
                      </a:r>
                      <a:endParaRPr lang="sr-Latn-CS" sz="2000" dirty="0"/>
                    </a:p>
                  </a:txBody>
                  <a:tcPr/>
                </a:tc>
                <a:tc>
                  <a:txBody>
                    <a:bodyPr/>
                    <a:lstStyle/>
                    <a:p>
                      <a:r>
                        <a:rPr lang="sr-Latn-CS" sz="2000" dirty="0" smtClean="0"/>
                        <a:t>513</a:t>
                      </a:r>
                      <a:endParaRPr lang="sr-Latn-CS" sz="2000" dirty="0"/>
                    </a:p>
                  </a:txBody>
                  <a:tcPr/>
                </a:tc>
              </a:tr>
              <a:tr h="370840">
                <a:tc>
                  <a:txBody>
                    <a:bodyPr/>
                    <a:lstStyle/>
                    <a:p>
                      <a:r>
                        <a:rPr lang="sr-Latn-CS" sz="2000" dirty="0" smtClean="0"/>
                        <a:t>ADSL wholesale</a:t>
                      </a:r>
                      <a:endParaRPr lang="sr-Latn-CS" sz="2000" dirty="0"/>
                    </a:p>
                  </a:txBody>
                  <a:tcPr/>
                </a:tc>
                <a:tc>
                  <a:txBody>
                    <a:bodyPr/>
                    <a:lstStyle/>
                    <a:p>
                      <a:r>
                        <a:rPr lang="sr-Latn-CS" sz="2000" dirty="0" smtClean="0"/>
                        <a:t>126</a:t>
                      </a:r>
                      <a:endParaRPr lang="sr-Latn-CS" sz="2000" dirty="0"/>
                    </a:p>
                  </a:txBody>
                  <a:tcPr/>
                </a:tc>
                <a:tc>
                  <a:txBody>
                    <a:bodyPr/>
                    <a:lstStyle/>
                    <a:p>
                      <a:r>
                        <a:rPr lang="sr-Latn-CS" sz="2000" dirty="0" smtClean="0"/>
                        <a:t>-1.4%</a:t>
                      </a:r>
                    </a:p>
                  </a:txBody>
                  <a:tcPr/>
                </a:tc>
                <a:tc>
                  <a:txBody>
                    <a:bodyPr/>
                    <a:lstStyle/>
                    <a:p>
                      <a:r>
                        <a:rPr lang="sr-Latn-CS" sz="2000" dirty="0" smtClean="0"/>
                        <a:t>128</a:t>
                      </a:r>
                      <a:endParaRPr lang="sr-Latn-CS" sz="2000" dirty="0"/>
                    </a:p>
                  </a:txBody>
                  <a:tcPr/>
                </a:tc>
              </a:tr>
              <a:tr h="370840">
                <a:tc>
                  <a:txBody>
                    <a:bodyPr/>
                    <a:lstStyle/>
                    <a:p>
                      <a:r>
                        <a:rPr lang="sr-Latn-CS" sz="2000" dirty="0" smtClean="0"/>
                        <a:t>IPTV</a:t>
                      </a:r>
                      <a:endParaRPr lang="sr-Latn-CS" sz="2000" dirty="0"/>
                    </a:p>
                  </a:txBody>
                  <a:tcPr/>
                </a:tc>
                <a:tc>
                  <a:txBody>
                    <a:bodyPr/>
                    <a:lstStyle/>
                    <a:p>
                      <a:r>
                        <a:rPr lang="sr-Latn-CS" sz="2000" dirty="0" smtClean="0"/>
                        <a:t>244</a:t>
                      </a:r>
                      <a:endParaRPr lang="sr-Latn-CS" sz="2000" dirty="0"/>
                    </a:p>
                  </a:txBody>
                  <a:tcPr/>
                </a:tc>
                <a:tc>
                  <a:txBody>
                    <a:bodyPr/>
                    <a:lstStyle/>
                    <a:p>
                      <a:r>
                        <a:rPr lang="sr-Latn-CS" sz="2000" dirty="0" smtClean="0"/>
                        <a:t>36.9%</a:t>
                      </a:r>
                      <a:endParaRPr lang="sr-Latn-CS" sz="2000" dirty="0"/>
                    </a:p>
                  </a:txBody>
                  <a:tcPr/>
                </a:tc>
                <a:tc>
                  <a:txBody>
                    <a:bodyPr/>
                    <a:lstStyle/>
                    <a:p>
                      <a:r>
                        <a:rPr lang="sr-Latn-CS" sz="2000" dirty="0" smtClean="0"/>
                        <a:t>178</a:t>
                      </a:r>
                      <a:endParaRPr lang="sr-Latn-CS" sz="2000" dirty="0"/>
                    </a:p>
                  </a:txBody>
                  <a:tcPr/>
                </a:tc>
              </a:tr>
              <a:tr h="370840">
                <a:tc>
                  <a:txBody>
                    <a:bodyPr/>
                    <a:lstStyle/>
                    <a:p>
                      <a:r>
                        <a:rPr lang="sr-Latn-CS" sz="2000" dirty="0" smtClean="0"/>
                        <a:t>Web TV*</a:t>
                      </a:r>
                      <a:endParaRPr lang="sr-Latn-CS" sz="2000" dirty="0"/>
                    </a:p>
                  </a:txBody>
                  <a:tcPr/>
                </a:tc>
                <a:tc>
                  <a:txBody>
                    <a:bodyPr/>
                    <a:lstStyle/>
                    <a:p>
                      <a:r>
                        <a:rPr lang="sr-Latn-CS" sz="2000" dirty="0" smtClean="0"/>
                        <a:t>20</a:t>
                      </a:r>
                      <a:endParaRPr lang="sr-Latn-CS" sz="2000" dirty="0"/>
                    </a:p>
                  </a:txBody>
                  <a:tcPr/>
                </a:tc>
                <a:tc>
                  <a:txBody>
                    <a:bodyPr/>
                    <a:lstStyle/>
                    <a:p>
                      <a:r>
                        <a:rPr lang="sr-Latn-CS" sz="2000" dirty="0" smtClean="0"/>
                        <a:t>24.0%</a:t>
                      </a:r>
                      <a:endParaRPr lang="sr-Latn-CS" sz="2000" dirty="0"/>
                    </a:p>
                  </a:txBody>
                  <a:tcPr/>
                </a:tc>
                <a:tc>
                  <a:txBody>
                    <a:bodyPr/>
                    <a:lstStyle/>
                    <a:p>
                      <a:r>
                        <a:rPr lang="sr-Latn-CS" sz="2000" dirty="0" smtClean="0"/>
                        <a:t>16</a:t>
                      </a:r>
                      <a:endParaRPr lang="sr-Latn-CS" sz="2000" dirty="0"/>
                    </a:p>
                  </a:txBody>
                  <a:tcPr/>
                </a:tc>
              </a:tr>
              <a:tr h="370840">
                <a:tc>
                  <a:txBody>
                    <a:bodyPr/>
                    <a:lstStyle/>
                    <a:p>
                      <a:r>
                        <a:rPr lang="sr-Latn-CS" sz="2000" dirty="0" smtClean="0"/>
                        <a:t>Total</a:t>
                      </a:r>
                      <a:endParaRPr lang="sr-Latn-CS" sz="2000" dirty="0"/>
                    </a:p>
                  </a:txBody>
                  <a:tcPr/>
                </a:tc>
                <a:tc>
                  <a:txBody>
                    <a:bodyPr/>
                    <a:lstStyle/>
                    <a:p>
                      <a:r>
                        <a:rPr lang="sr-Latn-CS" sz="2000" dirty="0" smtClean="0"/>
                        <a:t>941</a:t>
                      </a:r>
                      <a:endParaRPr lang="sr-Latn-CS" sz="2000" dirty="0"/>
                    </a:p>
                  </a:txBody>
                  <a:tcPr/>
                </a:tc>
                <a:tc>
                  <a:txBody>
                    <a:bodyPr/>
                    <a:lstStyle/>
                    <a:p>
                      <a:r>
                        <a:rPr lang="sr-Latn-CS" sz="2000" dirty="0" smtClean="0"/>
                        <a:t>12.7%</a:t>
                      </a:r>
                      <a:endParaRPr lang="sr-Latn-CS" sz="2000" dirty="0"/>
                    </a:p>
                  </a:txBody>
                  <a:tcPr/>
                </a:tc>
                <a:tc>
                  <a:txBody>
                    <a:bodyPr/>
                    <a:lstStyle/>
                    <a:p>
                      <a:r>
                        <a:rPr lang="sr-Latn-CS" sz="2000" dirty="0" smtClean="0"/>
                        <a:t>835</a:t>
                      </a:r>
                      <a:endParaRPr lang="sr-Latn-CS" sz="2000" dirty="0"/>
                    </a:p>
                  </a:txBody>
                  <a:tcPr/>
                </a:tc>
              </a:tr>
            </a:tbl>
          </a:graphicData>
        </a:graphic>
      </p:graphicFrame>
      <p:sp>
        <p:nvSpPr>
          <p:cNvPr id="7" name="TextBox 6"/>
          <p:cNvSpPr txBox="1"/>
          <p:nvPr/>
        </p:nvSpPr>
        <p:spPr>
          <a:xfrm>
            <a:off x="611560" y="1524000"/>
            <a:ext cx="4320480" cy="400110"/>
          </a:xfrm>
          <a:prstGeom prst="rect">
            <a:avLst/>
          </a:prstGeom>
          <a:noFill/>
        </p:spPr>
        <p:txBody>
          <a:bodyPr wrap="square" rtlCol="0">
            <a:spAutoFit/>
          </a:bodyPr>
          <a:lstStyle/>
          <a:p>
            <a:r>
              <a:rPr lang="sr-Latn-CS" sz="2000" i="1" dirty="0" smtClean="0">
                <a:latin typeface="+mj-lt"/>
              </a:rPr>
              <a:t>Interenet and multimedia customers</a:t>
            </a:r>
            <a:endParaRPr lang="sr-Latn-CS" sz="2000" i="1" dirty="0">
              <a:latin typeface="+mj-lt"/>
            </a:endParaRPr>
          </a:p>
        </p:txBody>
      </p:sp>
      <p:sp>
        <p:nvSpPr>
          <p:cNvPr id="10" name="TextBox 9"/>
          <p:cNvSpPr txBox="1"/>
          <p:nvPr/>
        </p:nvSpPr>
        <p:spPr>
          <a:xfrm>
            <a:off x="611560" y="4538246"/>
            <a:ext cx="4320480" cy="338554"/>
          </a:xfrm>
          <a:prstGeom prst="rect">
            <a:avLst/>
          </a:prstGeom>
          <a:noFill/>
        </p:spPr>
        <p:txBody>
          <a:bodyPr wrap="square" rtlCol="0">
            <a:spAutoFit/>
          </a:bodyPr>
          <a:lstStyle/>
          <a:p>
            <a:r>
              <a:rPr lang="sr-Latn-CS" sz="1600" i="1" dirty="0" smtClean="0">
                <a:latin typeface="+mj-lt"/>
              </a:rPr>
              <a:t>*) No of subscriptions</a:t>
            </a:r>
            <a:endParaRPr lang="sr-Latn-CS" sz="1600" i="1" dirty="0">
              <a:latin typeface="+mj-lt"/>
            </a:endParaRPr>
          </a:p>
        </p:txBody>
      </p:sp>
    </p:spTree>
    <p:extLst>
      <p:ext uri="{BB962C8B-B14F-4D97-AF65-F5344CB8AC3E}">
        <p14:creationId xmlns:p14="http://schemas.microsoft.com/office/powerpoint/2010/main" val="4000125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7975"/>
            <a:ext cx="7772400" cy="1470025"/>
          </a:xfrm>
        </p:spPr>
        <p:txBody>
          <a:bodyPr>
            <a:normAutofit/>
          </a:bodyPr>
          <a:lstStyle/>
          <a:p>
            <a:r>
              <a:rPr lang="sr-Latn-CS" i="1" dirty="0">
                <a:solidFill>
                  <a:schemeClr val="accent2">
                    <a:lumMod val="75000"/>
                  </a:schemeClr>
                </a:solidFill>
              </a:rPr>
              <a:t>Telekom Srbija broadband access network</a:t>
            </a:r>
            <a:endParaRPr lang="en-US" sz="4000" dirty="0">
              <a:solidFill>
                <a:schemeClr val="accent2">
                  <a:lumMod val="75000"/>
                </a:schemeClr>
              </a:solidFill>
              <a:latin typeface="+mn-lt"/>
            </a:endParaRPr>
          </a:p>
        </p:txBody>
      </p:sp>
    </p:spTree>
    <p:extLst>
      <p:ext uri="{BB962C8B-B14F-4D97-AF65-F5344CB8AC3E}">
        <p14:creationId xmlns:p14="http://schemas.microsoft.com/office/powerpoint/2010/main" val="3831501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57200" indent="-457200">
              <a:lnSpc>
                <a:spcPct val="150000"/>
              </a:lnSpc>
            </a:pPr>
            <a:r>
              <a:rPr lang="en-US" i="1" dirty="0">
                <a:solidFill>
                  <a:schemeClr val="accent2">
                    <a:lumMod val="75000"/>
                  </a:schemeClr>
                </a:solidFill>
              </a:rPr>
              <a:t>Telekom </a:t>
            </a:r>
            <a:r>
              <a:rPr lang="en-US" i="1" dirty="0" err="1">
                <a:solidFill>
                  <a:schemeClr val="accent2">
                    <a:lumMod val="75000"/>
                  </a:schemeClr>
                </a:solidFill>
              </a:rPr>
              <a:t>Srbija</a:t>
            </a:r>
            <a:r>
              <a:rPr lang="en-US" i="1" dirty="0">
                <a:solidFill>
                  <a:schemeClr val="accent2">
                    <a:lumMod val="75000"/>
                  </a:schemeClr>
                </a:solidFill>
              </a:rPr>
              <a:t> – the development of BB</a:t>
            </a:r>
          </a:p>
        </p:txBody>
      </p:sp>
      <p:sp>
        <p:nvSpPr>
          <p:cNvPr id="5" name="TextBox 4"/>
          <p:cNvSpPr txBox="1"/>
          <p:nvPr/>
        </p:nvSpPr>
        <p:spPr>
          <a:xfrm>
            <a:off x="5580112" y="2133600"/>
            <a:ext cx="3168352" cy="2308324"/>
          </a:xfrm>
          <a:prstGeom prst="rect">
            <a:avLst/>
          </a:prstGeom>
          <a:noFill/>
        </p:spPr>
        <p:txBody>
          <a:bodyPr wrap="square" rtlCol="0">
            <a:spAutoFit/>
          </a:bodyPr>
          <a:lstStyle/>
          <a:p>
            <a:r>
              <a:rPr lang="en-US" sz="1600" dirty="0">
                <a:latin typeface="+mj-lt"/>
              </a:rPr>
              <a:t>The development of BB </a:t>
            </a:r>
            <a:r>
              <a:rPr lang="sr-Latn-CS" sz="1600" dirty="0" smtClean="0">
                <a:latin typeface="+mj-lt"/>
              </a:rPr>
              <a:t>in Telekom Srbija </a:t>
            </a:r>
            <a:r>
              <a:rPr lang="en-US" sz="1600" dirty="0" smtClean="0">
                <a:latin typeface="+mj-lt"/>
              </a:rPr>
              <a:t>started </a:t>
            </a:r>
            <a:r>
              <a:rPr lang="en-US" sz="1600" dirty="0">
                <a:latin typeface="+mj-lt"/>
              </a:rPr>
              <a:t>in 2006. and since then the number of subscribers has increased significantly – from somewhat over a hundred thousand </a:t>
            </a:r>
            <a:r>
              <a:rPr lang="sr-Latn-CS" sz="1600" dirty="0" smtClean="0">
                <a:latin typeface="+mj-lt"/>
              </a:rPr>
              <a:t>at the end of </a:t>
            </a:r>
            <a:r>
              <a:rPr lang="en-US" sz="1600" dirty="0" smtClean="0">
                <a:latin typeface="+mj-lt"/>
              </a:rPr>
              <a:t> 200</a:t>
            </a:r>
            <a:r>
              <a:rPr lang="sr-Latn-CS" sz="1600" dirty="0" smtClean="0">
                <a:latin typeface="+mj-lt"/>
              </a:rPr>
              <a:t>7</a:t>
            </a:r>
            <a:r>
              <a:rPr lang="en-US" sz="1600" dirty="0" smtClean="0">
                <a:latin typeface="+mj-lt"/>
              </a:rPr>
              <a:t> </a:t>
            </a:r>
            <a:r>
              <a:rPr lang="en-US" sz="1600" dirty="0">
                <a:latin typeface="+mj-lt"/>
              </a:rPr>
              <a:t>up to </a:t>
            </a:r>
            <a:r>
              <a:rPr lang="en-US" sz="1600" dirty="0" smtClean="0">
                <a:latin typeface="+mj-lt"/>
              </a:rPr>
              <a:t>close to 7</a:t>
            </a:r>
            <a:r>
              <a:rPr lang="sr-Latn-CS" sz="1600" dirty="0" smtClean="0">
                <a:latin typeface="+mj-lt"/>
              </a:rPr>
              <a:t>3</a:t>
            </a:r>
            <a:r>
              <a:rPr lang="en-US" sz="1600" dirty="0" smtClean="0">
                <a:latin typeface="+mj-lt"/>
              </a:rPr>
              <a:t>0 </a:t>
            </a:r>
            <a:r>
              <a:rPr lang="en-US" sz="1600" dirty="0">
                <a:latin typeface="+mj-lt"/>
              </a:rPr>
              <a:t>thousand </a:t>
            </a:r>
            <a:r>
              <a:rPr lang="en-US" sz="1600" dirty="0" smtClean="0">
                <a:latin typeface="+mj-lt"/>
              </a:rPr>
              <a:t>at the end of 2013. </a:t>
            </a:r>
            <a:endParaRPr lang="en-US" sz="1600" dirty="0">
              <a:latin typeface="+mj-lt"/>
            </a:endParaRPr>
          </a:p>
          <a:p>
            <a:pPr marL="285750" indent="-285750">
              <a:buFont typeface="Arial" panose="020B0604020202020204" pitchFamily="34" charset="0"/>
              <a:buChar char="•"/>
            </a:pPr>
            <a:endParaRPr lang="sr-Latn-CS" sz="1600" dirty="0" smtClean="0">
              <a:latin typeface="+mj-lt"/>
            </a:endParaRPr>
          </a:p>
        </p:txBody>
      </p:sp>
      <p:graphicFrame>
        <p:nvGraphicFramePr>
          <p:cNvPr id="6" name="Chart 5"/>
          <p:cNvGraphicFramePr>
            <a:graphicFrameLocks/>
          </p:cNvGraphicFramePr>
          <p:nvPr>
            <p:extLst>
              <p:ext uri="{D42A27DB-BD31-4B8C-83A1-F6EECF244321}">
                <p14:modId xmlns:p14="http://schemas.microsoft.com/office/powerpoint/2010/main" val="2099960689"/>
              </p:ext>
            </p:extLst>
          </p:nvPr>
        </p:nvGraphicFramePr>
        <p:xfrm>
          <a:off x="457200" y="1676400"/>
          <a:ext cx="4968552" cy="33346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2104001"/>
      </p:ext>
    </p:extLst>
  </p:cSld>
  <p:clrMapOvr>
    <a:masterClrMapping/>
  </p:clrMapOvr>
</p:sld>
</file>

<file path=ppt/theme/theme1.xml><?xml version="1.0" encoding="utf-8"?>
<a:theme xmlns:a="http://schemas.openxmlformats.org/drawingml/2006/main" name="Telekom Srbija -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lekom Srbija 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lekom Srbija TV">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elekom Srbija Fiks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lekom Srbija BO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Telekom Srbija - Template</Template>
  <TotalTime>368</TotalTime>
  <Words>2336</Words>
  <Application>Microsoft Office PowerPoint</Application>
  <PresentationFormat>On-screen Show (4:3)</PresentationFormat>
  <Paragraphs>179</Paragraphs>
  <Slides>19</Slides>
  <Notes>19</Notes>
  <HiddenSlides>0</HiddenSlides>
  <MMClips>0</MMClips>
  <ScaleCrop>false</ScaleCrop>
  <HeadingPairs>
    <vt:vector size="4" baseType="variant">
      <vt:variant>
        <vt:lpstr>Theme</vt:lpstr>
      </vt:variant>
      <vt:variant>
        <vt:i4>5</vt:i4>
      </vt:variant>
      <vt:variant>
        <vt:lpstr>Slide Titles</vt:lpstr>
      </vt:variant>
      <vt:variant>
        <vt:i4>19</vt:i4>
      </vt:variant>
    </vt:vector>
  </HeadingPairs>
  <TitlesOfParts>
    <vt:vector size="24" baseType="lpstr">
      <vt:lpstr>Telekom Srbija - Template</vt:lpstr>
      <vt:lpstr>Telekom Srbija NET</vt:lpstr>
      <vt:lpstr>1_Telekom Srbija TV</vt:lpstr>
      <vt:lpstr>2_Telekom Srbija Fiksna</vt:lpstr>
      <vt:lpstr>Telekom Srbija BOX</vt:lpstr>
      <vt:lpstr>Towards delivering ultra high speed broadband services</vt:lpstr>
      <vt:lpstr>Agenda</vt:lpstr>
      <vt:lpstr>About us</vt:lpstr>
      <vt:lpstr>Telekom Srbija Group </vt:lpstr>
      <vt:lpstr>Telekom Srbija brands </vt:lpstr>
      <vt:lpstr>Overview: Investments and customers</vt:lpstr>
      <vt:lpstr>Overview: Investments and customers</vt:lpstr>
      <vt:lpstr>Telekom Srbija broadband access network</vt:lpstr>
      <vt:lpstr>Telekom Srbija – the development of BB</vt:lpstr>
      <vt:lpstr>FTTx architecture overview</vt:lpstr>
      <vt:lpstr>Maximizing the potential of our network</vt:lpstr>
      <vt:lpstr>Deploying Network Analyzer</vt:lpstr>
      <vt:lpstr>Delivering high quality video, data and business services</vt:lpstr>
      <vt:lpstr>Delivering high speed broadband services</vt:lpstr>
      <vt:lpstr>Delivering high speed broadband services</vt:lpstr>
      <vt:lpstr>Ongoing projects</vt:lpstr>
      <vt:lpstr>Ongoing projects:</vt:lpstr>
      <vt:lpstr>… just to wrap it all up</vt:lpstr>
      <vt:lpstr>Thank you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Arial bold (40 px)</dc:title>
  <dc:creator>Uros Urosevic</dc:creator>
  <cp:lastModifiedBy>Aleksandra Gajic</cp:lastModifiedBy>
  <cp:revision>22</cp:revision>
  <dcterms:created xsi:type="dcterms:W3CDTF">2014-04-03T13:34:19Z</dcterms:created>
  <dcterms:modified xsi:type="dcterms:W3CDTF">2014-10-02T00:22:45Z</dcterms:modified>
</cp:coreProperties>
</file>