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6" r:id="rId5"/>
    <p:sldId id="257" r:id="rId6"/>
    <p:sldId id="265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450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9A23-0A95-460B-93D2-B63B9627BB19}" type="datetimeFigureOut">
              <a:rPr lang="en-US" smtClean="0"/>
              <a:pPr/>
              <a:t>10/2/2014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D64DE-3651-4938-AE1C-27ECC344116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9A23-0A95-460B-93D2-B63B9627BB19}" type="datetimeFigureOut">
              <a:rPr lang="en-US" smtClean="0"/>
              <a:pPr/>
              <a:t>10/2/2014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D64DE-3651-4938-AE1C-27ECC344116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9A23-0A95-460B-93D2-B63B9627BB19}" type="datetimeFigureOut">
              <a:rPr lang="en-US" smtClean="0"/>
              <a:pPr/>
              <a:t>10/2/2014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D64DE-3651-4938-AE1C-27ECC344116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9A23-0A95-460B-93D2-B63B9627BB19}" type="datetimeFigureOut">
              <a:rPr lang="en-US" smtClean="0"/>
              <a:pPr/>
              <a:t>10/2/2014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D64DE-3651-4938-AE1C-27ECC344116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9A23-0A95-460B-93D2-B63B9627BB19}" type="datetimeFigureOut">
              <a:rPr lang="en-US" smtClean="0"/>
              <a:pPr/>
              <a:t>10/2/2014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D64DE-3651-4938-AE1C-27ECC344116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9A23-0A95-460B-93D2-B63B9627BB19}" type="datetimeFigureOut">
              <a:rPr lang="en-US" smtClean="0"/>
              <a:pPr/>
              <a:t>10/2/2014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D64DE-3651-4938-AE1C-27ECC344116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9A23-0A95-460B-93D2-B63B9627BB19}" type="datetimeFigureOut">
              <a:rPr lang="en-US" smtClean="0"/>
              <a:pPr/>
              <a:t>10/2/2014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D64DE-3651-4938-AE1C-27ECC344116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9A23-0A95-460B-93D2-B63B9627BB19}" type="datetimeFigureOut">
              <a:rPr lang="en-US" smtClean="0"/>
              <a:pPr/>
              <a:t>10/2/2014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D64DE-3651-4938-AE1C-27ECC344116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9A23-0A95-460B-93D2-B63B9627BB19}" type="datetimeFigureOut">
              <a:rPr lang="en-US" smtClean="0"/>
              <a:pPr/>
              <a:t>10/2/2014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D64DE-3651-4938-AE1C-27ECC344116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9A23-0A95-460B-93D2-B63B9627BB19}" type="datetimeFigureOut">
              <a:rPr lang="en-US" smtClean="0"/>
              <a:pPr/>
              <a:t>10/2/2014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D64DE-3651-4938-AE1C-27ECC344116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9A23-0A95-460B-93D2-B63B9627BB19}" type="datetimeFigureOut">
              <a:rPr lang="en-US" smtClean="0"/>
              <a:pPr/>
              <a:t>10/2/2014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D64DE-3651-4938-AE1C-27ECC344116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43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F9A23-0A95-460B-93D2-B63B9627BB19}" type="datetimeFigureOut">
              <a:rPr lang="en-US" smtClean="0"/>
              <a:pPr/>
              <a:t>10/2/2014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D64DE-3651-4938-AE1C-27ECC344116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Picture 8" descr="Balkan_Convention_Logo_2014_extended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30263" y="5805039"/>
            <a:ext cx="2841539" cy="83867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scte.eu/" TargetMode="External"/><Relationship Id="rId2" Type="http://schemas.openxmlformats.org/officeDocument/2006/relationships/hyperlink" Target="mailto:president@theSCTE.eu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900"/>
            <a:ext cx="9334027" cy="7019187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000636"/>
            <a:ext cx="6400800" cy="1752600"/>
          </a:xfrm>
        </p:spPr>
        <p:txBody>
          <a:bodyPr>
            <a:normAutofit/>
          </a:bodyPr>
          <a:lstStyle/>
          <a:p>
            <a:r>
              <a:rPr lang="en-GB" sz="3600" dirty="0" smtClean="0">
                <a:solidFill>
                  <a:schemeClr val="bg1"/>
                </a:solidFill>
                <a:latin typeface="Helvetica" pitchFamily="34" charset="0"/>
              </a:rPr>
              <a:t>Working for the Benefit of the Broadband Industry</a:t>
            </a:r>
            <a:endParaRPr lang="en-GB" sz="3600" dirty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7" name="Picture 6" descr="Balkan_Convention_Logo_2014_extended_WhiteT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1000108"/>
            <a:ext cx="7715304" cy="22771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1925"/>
          </a:xfrm>
        </p:spPr>
        <p:txBody>
          <a:bodyPr>
            <a:normAutofit fontScale="90000"/>
          </a:bodyPr>
          <a:lstStyle/>
          <a:p>
            <a:pPr marL="361950" algn="l"/>
            <a:r>
              <a:rPr lang="en-GB" sz="4800" kern="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		      </a:t>
            </a:r>
            <a:r>
              <a:rPr lang="en-GB" sz="3600" kern="0" dirty="0" smtClean="0"/>
              <a:t>EDUCATION</a:t>
            </a:r>
            <a:r>
              <a:rPr lang="en-GB" sz="36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/>
            </a:r>
            <a:br>
              <a:rPr lang="en-GB" sz="36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</a:br>
            <a:r>
              <a:rPr lang="en-GB" sz="3600" kern="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/>
            </a:r>
            <a:br>
              <a:rPr lang="en-GB" sz="3600" kern="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</a:br>
            <a:r>
              <a:rPr lang="en-GB" sz="1800" kern="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Technical Lecture </a:t>
            </a:r>
            <a: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M</a:t>
            </a:r>
            <a:r>
              <a:rPr lang="en-GB" sz="1800" kern="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eetings</a:t>
            </a:r>
            <a: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UK, Benelux, Amsterdam</a:t>
            </a: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, Cologne, Balkans</a:t>
            </a:r>
            <a:b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Publications</a:t>
            </a:r>
            <a: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Broadband Journal, </a:t>
            </a:r>
            <a:r>
              <a:rPr lang="en-GB" sz="18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Circulation 7000+</a:t>
            </a: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Members Handbook</a:t>
            </a:r>
            <a:b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Training</a:t>
            </a: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UK, Western Europe, Balkans, India</a:t>
            </a:r>
            <a:b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Fibre</a:t>
            </a: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, Installer, 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Service Technician, Network Technician, Network 	Architect, Broadband Fundamentals, ‘Taster Days’</a:t>
            </a: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SCTE </a:t>
            </a:r>
            <a: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Bursaries</a:t>
            </a:r>
            <a:b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IBC 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– ANGA – FttH includes conference</a:t>
            </a: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, hotel &amp; travel</a:t>
            </a:r>
            <a:b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endParaRPr lang="en-GB" sz="1800" dirty="0"/>
          </a:p>
        </p:txBody>
      </p:sp>
    </p:spTree>
    <p:extLst>
      <p:ext uri="{BB962C8B-B14F-4D97-AF65-F5344CB8AC3E}">
        <p14:creationId xmlns="" xmlns:p14="http://schemas.microsoft.com/office/powerpoint/2010/main" val="67455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040560"/>
          </a:xfrm>
        </p:spPr>
        <p:txBody>
          <a:bodyPr>
            <a:normAutofit/>
          </a:bodyPr>
          <a:lstStyle/>
          <a:p>
            <a:pPr marL="365125" lvl="0" indent="1890713" algn="l" fontAlgn="base">
              <a:lnSpc>
                <a:spcPct val="90000"/>
              </a:lnSpc>
              <a:spcBef>
                <a:spcPts val="4200"/>
              </a:spcBef>
              <a:spcAft>
                <a:spcPct val="0"/>
              </a:spcAft>
              <a:tabLst>
                <a:tab pos="900113" algn="l"/>
              </a:tabLst>
              <a:defRPr/>
            </a:pPr>
            <a:r>
              <a:rPr lang="en-GB" sz="3200" kern="0" dirty="0" smtClean="0"/>
              <a:t>ACCREDITATION</a:t>
            </a:r>
            <a:r>
              <a:rPr lang="en-GB" sz="3600" kern="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/>
            </a:r>
            <a:br>
              <a:rPr lang="en-GB" sz="3600" kern="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</a:br>
            <a:r>
              <a:rPr lang="en-GB" sz="3600" kern="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/>
            </a:r>
            <a:br>
              <a:rPr lang="en-GB" sz="3600" kern="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</a:br>
            <a:r>
              <a:rPr lang="en-GB" sz="1800" kern="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Certification</a:t>
            </a:r>
            <a: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Internationally recognised, over 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7000 </a:t>
            </a: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students.</a:t>
            </a:r>
            <a:b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On-line examinations, “Continual </a:t>
            </a: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assessment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”</a:t>
            </a:r>
            <a:b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Professional Status</a:t>
            </a:r>
            <a:b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FSCTE, MSCTE and now 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TMSCTE</a:t>
            </a:r>
            <a:b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Excellence Awards</a:t>
            </a:r>
            <a:b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Technician &amp; Member of the Year, Honorary Fellowships, Tom 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Hall </a:t>
            </a: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award for Excellence, Technology awards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b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Standards</a:t>
            </a: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Nominating </a:t>
            </a: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body for </a:t>
            </a:r>
            <a:r>
              <a:rPr lang="en-GB" sz="1800" kern="0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BSi</a:t>
            </a: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Participation in IEC, CENELEC, </a:t>
            </a:r>
            <a:r>
              <a:rPr lang="en-GB" sz="1800" kern="0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BSi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GB" sz="1800" dirty="0">
              <a:latin typeface="Helvetic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455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29064"/>
          </a:xfrm>
        </p:spPr>
        <p:txBody>
          <a:bodyPr>
            <a:normAutofit lnSpcReduction="10000"/>
          </a:bodyPr>
          <a:lstStyle/>
          <a:p>
            <a:pPr marL="715963" lvl="0" indent="-354013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None/>
              <a:defRPr/>
            </a:pPr>
            <a: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Exhibitions</a:t>
            </a:r>
          </a:p>
          <a:p>
            <a:pPr marL="715963" lvl="0" indent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None/>
              <a:defRPr/>
            </a:pPr>
            <a: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IBC, Cable Europe, ANGA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, NCTA</a:t>
            </a: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, SCTE 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Expo, </a:t>
            </a:r>
            <a:r>
              <a:rPr lang="en-GB" sz="1800" kern="0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FttH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endParaRPr lang="en-GB" sz="1800" kern="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00113" lvl="0" indent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None/>
              <a:defRPr/>
            </a:pP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IPTV World Forum, NAB, CAI, </a:t>
            </a:r>
            <a:r>
              <a:rPr lang="en-GB" sz="1800" kern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Cabsat</a:t>
            </a: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, Convergence 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India, Broadcast Asia, </a:t>
            </a:r>
            <a:r>
              <a:rPr lang="en-GB" sz="18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Balkan Broadband Conference &amp; Exhibition 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+ others</a:t>
            </a:r>
            <a:endParaRPr lang="en-GB" sz="1800" kern="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09600" lvl="0" indent="-60960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None/>
              <a:defRPr/>
            </a:pPr>
            <a:endParaRPr lang="en-GB" sz="1800" kern="0" dirty="0" smtClean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896938" lvl="0" indent="-534988" fontAlgn="base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None/>
              <a:defRPr/>
            </a:pPr>
            <a:r>
              <a:rPr lang="en-GB" sz="1800" kern="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Networking</a:t>
            </a:r>
            <a:endParaRPr lang="en-GB" sz="1800" kern="0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896938" lvl="0" indent="-60960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None/>
              <a:defRPr/>
            </a:pP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Direct with SCTE members at </a:t>
            </a:r>
            <a:r>
              <a:rPr lang="en-GB" sz="1800" kern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w</a:t>
            </a:r>
            <a:r>
              <a:rPr lang="en-GB" sz="18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ww.theSCTE.eu</a:t>
            </a:r>
            <a:endParaRPr lang="en-GB" sz="1800" kern="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896938" lvl="0" indent="-60960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None/>
              <a:defRPr/>
            </a:pPr>
            <a:r>
              <a:rPr lang="en-GB" sz="18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Members 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Handbook</a:t>
            </a:r>
          </a:p>
          <a:p>
            <a:pPr marL="896938" lvl="0" indent="-60960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None/>
              <a:defRPr/>
            </a:pP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Cocktail Events</a:t>
            </a:r>
            <a:endParaRPr lang="en-GB" sz="1800" kern="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09600" lvl="0" indent="-60960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None/>
              <a:defRPr/>
            </a:pPr>
            <a:endParaRPr lang="en-GB" sz="1800" kern="0" dirty="0" smtClean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lvl="0" indent="0" fontAlgn="base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None/>
              <a:defRPr/>
            </a:pPr>
            <a:r>
              <a:rPr lang="en-GB" sz="1800" kern="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Social </a:t>
            </a:r>
            <a:r>
              <a:rPr lang="en-GB" sz="1800" kern="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events</a:t>
            </a:r>
          </a:p>
          <a:p>
            <a:pPr marL="900113" lvl="0" indent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None/>
              <a:defRPr/>
            </a:pP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Annual Gala Dinner, </a:t>
            </a:r>
            <a:r>
              <a:rPr lang="en-GB" sz="1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Regional Dinners, Golf </a:t>
            </a:r>
            <a:r>
              <a:rPr lang="en-GB" sz="1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Days, Track Days</a:t>
            </a:r>
            <a:endParaRPr lang="en-GB" sz="1800" dirty="0">
              <a:latin typeface="Helvetica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GB" sz="3200" kern="0" dirty="0" smtClean="0"/>
              <a:t>KNOWLEDGE SHARING</a:t>
            </a:r>
            <a:endParaRPr lang="en-GB" sz="3200" dirty="0"/>
          </a:p>
        </p:txBody>
      </p:sp>
    </p:spTree>
    <p:extLst>
      <p:ext uri="{BB962C8B-B14F-4D97-AF65-F5344CB8AC3E}">
        <p14:creationId xmlns="" xmlns:p14="http://schemas.microsoft.com/office/powerpoint/2010/main" val="67455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en-GB" sz="3200" kern="0" dirty="0" smtClean="0"/>
              <a:t>SCTE</a:t>
            </a:r>
            <a:r>
              <a:rPr lang="en-GB" sz="3100" kern="0" baseline="42000" dirty="0" smtClean="0"/>
              <a:t>TM </a:t>
            </a:r>
            <a:r>
              <a:rPr lang="en-GB" sz="3200" kern="0" dirty="0"/>
              <a:t> </a:t>
            </a:r>
            <a:r>
              <a:rPr lang="en-GB" sz="3200" kern="0" dirty="0" smtClean="0"/>
              <a:t>- THE SOCIETY FOR BROADBAND PROFESSIONALS</a:t>
            </a:r>
            <a:endParaRPr lang="en-GB" sz="3200" kern="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1862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GB" dirty="0" smtClean="0">
                <a:solidFill>
                  <a:srgbClr val="FF0000"/>
                </a:solidFill>
              </a:rPr>
              <a:t>Thank you for your attention</a:t>
            </a:r>
          </a:p>
          <a:p>
            <a:pPr marL="0" indent="0" algn="ctr">
              <a:buNone/>
            </a:pPr>
            <a:endParaRPr lang="en-GB" sz="1600" dirty="0" smtClean="0"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endParaRPr lang="en-GB" sz="1600" dirty="0"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endParaRPr lang="en-GB" sz="1600" dirty="0" smtClean="0"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endParaRPr lang="en-GB" sz="1600" dirty="0"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en-GB" sz="1600" dirty="0" smtClean="0">
                <a:latin typeface="Arial" pitchFamily="34" charset="0"/>
                <a:cs typeface="Arial" pitchFamily="34" charset="0"/>
              </a:rPr>
              <a:t>Dr Roger Blakeway FIET, FSCTE, </a:t>
            </a:r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C.Eng</a:t>
            </a:r>
            <a:endParaRPr lang="en-GB" sz="1600" dirty="0" smtClean="0"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en-GB" sz="1600" dirty="0" smtClean="0">
                <a:latin typeface="Arial" pitchFamily="34" charset="0"/>
                <a:cs typeface="Arial" pitchFamily="34" charset="0"/>
              </a:rPr>
              <a:t>Email: </a:t>
            </a:r>
            <a:r>
              <a:rPr lang="en-GB" sz="1600" dirty="0" smtClean="0">
                <a:latin typeface="Arial" pitchFamily="34" charset="0"/>
                <a:cs typeface="Arial" pitchFamily="34" charset="0"/>
                <a:hlinkClick r:id="rId2"/>
              </a:rPr>
              <a:t>president@theSCTE.eu</a:t>
            </a:r>
            <a:endParaRPr lang="en-GB" sz="1600" dirty="0"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en-GB" sz="1600" dirty="0" smtClean="0">
                <a:latin typeface="Arial" pitchFamily="34" charset="0"/>
                <a:cs typeface="Arial" pitchFamily="34" charset="0"/>
                <a:hlinkClick r:id="rId3"/>
              </a:rPr>
              <a:t>www.theSCTE.eu</a:t>
            </a:r>
            <a:endParaRPr lang="en-GB" sz="16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="" xmlns:p14="http://schemas.microsoft.com/office/powerpoint/2010/main" val="67455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850106"/>
          </a:xfrm>
        </p:spPr>
        <p:txBody>
          <a:bodyPr>
            <a:normAutofit/>
          </a:bodyPr>
          <a:lstStyle/>
          <a:p>
            <a:r>
              <a:rPr lang="en-GB" sz="3200" b="1" dirty="0"/>
              <a:t>The Broadband Scene in Serbia</a:t>
            </a:r>
            <a:endParaRPr lang="en-GB" sz="3200" kern="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1862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2" name="Rectangle 1"/>
          <p:cNvSpPr/>
          <p:nvPr/>
        </p:nvSpPr>
        <p:spPr>
          <a:xfrm>
            <a:off x="755576" y="2132856"/>
            <a:ext cx="770485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dirty="0" smtClean="0"/>
              <a:t>Sava </a:t>
            </a:r>
            <a:r>
              <a:rPr lang="en-GB" sz="4000" dirty="0" err="1" smtClean="0"/>
              <a:t>Sav</a:t>
            </a:r>
            <a:r>
              <a:rPr lang="en-GB" sz="4000" dirty="0" err="1" smtClean="0"/>
              <a:t>ić</a:t>
            </a:r>
            <a:endParaRPr lang="en-GB" sz="4000" dirty="0" smtClean="0"/>
          </a:p>
          <a:p>
            <a:pPr algn="ctr"/>
            <a:endParaRPr lang="en-GB" sz="3200" dirty="0" smtClean="0"/>
          </a:p>
          <a:p>
            <a:pPr algn="ctr"/>
            <a:r>
              <a:rPr lang="en-GB" sz="3200" dirty="0" smtClean="0"/>
              <a:t>Assistant Minister, </a:t>
            </a:r>
            <a:r>
              <a:rPr lang="en-GB" sz="3200" dirty="0"/>
              <a:t>Ministry of Trade, Tourism and Telecommunications, Serbia</a:t>
            </a:r>
          </a:p>
        </p:txBody>
      </p:sp>
    </p:spTree>
    <p:extLst>
      <p:ext uri="{BB962C8B-B14F-4D97-AF65-F5344CB8AC3E}">
        <p14:creationId xmlns="" xmlns:p14="http://schemas.microsoft.com/office/powerpoint/2010/main" val="243266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850106"/>
          </a:xfrm>
        </p:spPr>
        <p:txBody>
          <a:bodyPr>
            <a:normAutofit/>
          </a:bodyPr>
          <a:lstStyle/>
          <a:p>
            <a:r>
              <a:rPr lang="en-GB" sz="3200" b="1" dirty="0"/>
              <a:t>Technology Transfer</a:t>
            </a:r>
            <a:endParaRPr lang="en-GB" sz="3200" kern="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32964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dirty="0" smtClean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GB" sz="4400" dirty="0" smtClean="0"/>
              <a:t>Jeremy Lang</a:t>
            </a:r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/>
              <a:t>Head </a:t>
            </a:r>
            <a:r>
              <a:rPr lang="en-GB" dirty="0"/>
              <a:t>of Commercial Section, British Embassy, Belgrade</a:t>
            </a:r>
          </a:p>
          <a:p>
            <a:pPr marL="0" indent="0" algn="ctr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="" xmlns:p14="http://schemas.microsoft.com/office/powerpoint/2010/main" val="13080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850106"/>
          </a:xfrm>
        </p:spPr>
        <p:txBody>
          <a:bodyPr>
            <a:normAutofit/>
          </a:bodyPr>
          <a:lstStyle/>
          <a:p>
            <a:r>
              <a:rPr lang="en-GB" sz="3200" b="1" dirty="0"/>
              <a:t>Development of Cable Networks in Serbia</a:t>
            </a:r>
            <a:endParaRPr lang="en-GB" sz="3200" kern="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1862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2" name="Rectangle 1"/>
          <p:cNvSpPr/>
          <p:nvPr/>
        </p:nvSpPr>
        <p:spPr>
          <a:xfrm>
            <a:off x="755576" y="2132856"/>
            <a:ext cx="770485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dirty="0" err="1"/>
              <a:t>Andrija</a:t>
            </a:r>
            <a:r>
              <a:rPr lang="en-GB" sz="4000" dirty="0"/>
              <a:t> </a:t>
            </a:r>
            <a:r>
              <a:rPr lang="en-GB" sz="4000" dirty="0" err="1"/>
              <a:t>Bednarik</a:t>
            </a:r>
            <a:endParaRPr lang="en-GB" sz="3200" dirty="0" smtClean="0"/>
          </a:p>
          <a:p>
            <a:pPr algn="ctr"/>
            <a:endParaRPr lang="en-GB" sz="3200" dirty="0" smtClean="0"/>
          </a:p>
          <a:p>
            <a:pPr algn="ctr"/>
            <a:r>
              <a:rPr lang="en-GB" sz="3200" dirty="0" smtClean="0"/>
              <a:t>President</a:t>
            </a:r>
            <a:r>
              <a:rPr lang="en-GB" sz="3200" dirty="0"/>
              <a:t>, PUKOS (Business Association of Cable Operators of Serbia)</a:t>
            </a:r>
          </a:p>
        </p:txBody>
      </p:sp>
    </p:spTree>
    <p:extLst>
      <p:ext uri="{BB962C8B-B14F-4D97-AF65-F5344CB8AC3E}">
        <p14:creationId xmlns="" xmlns:p14="http://schemas.microsoft.com/office/powerpoint/2010/main" val="13080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850106"/>
          </a:xfrm>
        </p:spPr>
        <p:txBody>
          <a:bodyPr>
            <a:normAutofit/>
          </a:bodyPr>
          <a:lstStyle/>
          <a:p>
            <a:r>
              <a:rPr lang="nb-NO" sz="3200" b="1" dirty="0"/>
              <a:t>Cable Perspectives at Telekom Srbija</a:t>
            </a:r>
            <a:endParaRPr lang="en-GB" sz="3200" kern="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1862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2" name="Rectangle 1"/>
          <p:cNvSpPr/>
          <p:nvPr/>
        </p:nvSpPr>
        <p:spPr>
          <a:xfrm>
            <a:off x="755576" y="2132856"/>
            <a:ext cx="770485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dirty="0"/>
              <a:t>Dr Aleksandra </a:t>
            </a:r>
            <a:r>
              <a:rPr lang="en-GB" sz="4000" dirty="0" err="1"/>
              <a:t>Gajić</a:t>
            </a:r>
            <a:endParaRPr lang="en-GB" sz="3200" dirty="0" smtClean="0"/>
          </a:p>
          <a:p>
            <a:pPr algn="ctr"/>
            <a:r>
              <a:rPr lang="en-GB" sz="3200" dirty="0" smtClean="0"/>
              <a:t>Head </a:t>
            </a:r>
            <a:r>
              <a:rPr lang="en-GB" sz="3200" dirty="0"/>
              <a:t>of Unit for Cable Access Network Planning &amp; Development, Telekom </a:t>
            </a:r>
            <a:r>
              <a:rPr lang="en-GB" sz="3200" dirty="0" err="1"/>
              <a:t>Srbija</a:t>
            </a:r>
            <a:endParaRPr lang="en-GB" sz="3200" dirty="0"/>
          </a:p>
        </p:txBody>
      </p:sp>
    </p:spTree>
    <p:extLst>
      <p:ext uri="{BB962C8B-B14F-4D97-AF65-F5344CB8AC3E}">
        <p14:creationId xmlns="" xmlns:p14="http://schemas.microsoft.com/office/powerpoint/2010/main" val="13080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850106"/>
          </a:xfrm>
        </p:spPr>
        <p:txBody>
          <a:bodyPr>
            <a:normAutofit/>
          </a:bodyPr>
          <a:lstStyle/>
          <a:p>
            <a:r>
              <a:rPr lang="en-GB" sz="3200" b="1" dirty="0"/>
              <a:t>Impact of LTE on the in-home installation </a:t>
            </a:r>
            <a:endParaRPr lang="en-GB" sz="3200" kern="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1862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2" name="Rectangle 1"/>
          <p:cNvSpPr/>
          <p:nvPr/>
        </p:nvSpPr>
        <p:spPr>
          <a:xfrm>
            <a:off x="755576" y="2132856"/>
            <a:ext cx="770485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dirty="0" err="1"/>
              <a:t>Premton</a:t>
            </a:r>
            <a:r>
              <a:rPr lang="en-GB" sz="4000" dirty="0"/>
              <a:t> </a:t>
            </a:r>
            <a:r>
              <a:rPr lang="en-GB" sz="4000" dirty="0" err="1"/>
              <a:t>Bogaj</a:t>
            </a:r>
            <a:endParaRPr lang="en-GB" sz="4000" dirty="0"/>
          </a:p>
          <a:p>
            <a:pPr algn="ctr"/>
            <a:endParaRPr lang="en-GB" sz="3200" dirty="0" smtClean="0"/>
          </a:p>
          <a:p>
            <a:pPr algn="ctr"/>
            <a:r>
              <a:rPr lang="en-GB" sz="3200" dirty="0"/>
              <a:t>Technical Solutions Specialist – </a:t>
            </a:r>
            <a:r>
              <a:rPr lang="en-GB" sz="3200" dirty="0" err="1" smtClean="0"/>
              <a:t>Technetix</a:t>
            </a:r>
            <a:r>
              <a:rPr lang="en-GB" sz="3200" dirty="0" smtClean="0"/>
              <a:t> South </a:t>
            </a:r>
            <a:r>
              <a:rPr lang="en-GB" sz="3200" dirty="0"/>
              <a:t>Eastern Europe</a:t>
            </a:r>
          </a:p>
        </p:txBody>
      </p:sp>
    </p:spTree>
    <p:extLst>
      <p:ext uri="{BB962C8B-B14F-4D97-AF65-F5344CB8AC3E}">
        <p14:creationId xmlns="" xmlns:p14="http://schemas.microsoft.com/office/powerpoint/2010/main" val="13080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850106"/>
          </a:xfrm>
        </p:spPr>
        <p:txBody>
          <a:bodyPr>
            <a:normAutofit/>
          </a:bodyPr>
          <a:lstStyle/>
          <a:p>
            <a:r>
              <a:rPr lang="en-GB" sz="3200" b="1" dirty="0"/>
              <a:t>HEVC &amp; UHDTV – New Compression Technology</a:t>
            </a:r>
            <a:endParaRPr lang="en-GB" sz="3200" kern="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1862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2" name="Rectangle 1"/>
          <p:cNvSpPr/>
          <p:nvPr/>
        </p:nvSpPr>
        <p:spPr>
          <a:xfrm>
            <a:off x="755576" y="2132856"/>
            <a:ext cx="770485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dirty="0"/>
              <a:t>Igor </a:t>
            </a:r>
            <a:r>
              <a:rPr lang="en-GB" sz="4000" dirty="0" err="1"/>
              <a:t>Stankovic</a:t>
            </a:r>
            <a:endParaRPr lang="en-GB" sz="3200" dirty="0" smtClean="0"/>
          </a:p>
          <a:p>
            <a:pPr algn="ctr"/>
            <a:endParaRPr lang="en-GB" sz="3200" dirty="0" smtClean="0"/>
          </a:p>
          <a:p>
            <a:pPr algn="ctr"/>
            <a:r>
              <a:rPr lang="en-GB" sz="3200" dirty="0" smtClean="0"/>
              <a:t>Pre-Sales </a:t>
            </a:r>
            <a:r>
              <a:rPr lang="en-GB" sz="3200" dirty="0"/>
              <a:t>Engineer, Broadband EMEA region, </a:t>
            </a:r>
            <a:r>
              <a:rPr lang="en-GB" sz="3200" dirty="0" smtClean="0"/>
              <a:t>ATEME</a:t>
            </a:r>
            <a:endParaRPr lang="en-GB" sz="3200" dirty="0"/>
          </a:p>
        </p:txBody>
      </p:sp>
    </p:spTree>
    <p:extLst>
      <p:ext uri="{BB962C8B-B14F-4D97-AF65-F5344CB8AC3E}">
        <p14:creationId xmlns="" xmlns:p14="http://schemas.microsoft.com/office/powerpoint/2010/main" val="415227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864096"/>
          </a:xfrm>
        </p:spPr>
        <p:txBody>
          <a:bodyPr/>
          <a:lstStyle/>
          <a:p>
            <a:r>
              <a:rPr lang="en-GB" altLang="en-US" dirty="0" smtClean="0"/>
              <a:t>Conference Agenda</a:t>
            </a:r>
            <a:endParaRPr lang="en-GB" dirty="0">
              <a:latin typeface="Helvetica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7544" y="1628800"/>
            <a:ext cx="8208912" cy="4176464"/>
          </a:xfrm>
          <a:prstGeom prst="rect">
            <a:avLst/>
          </a:prstGeom>
        </p:spPr>
        <p:txBody>
          <a:bodyPr anchor="t">
            <a:normAutofit fontScale="55000" lnSpcReduction="20000"/>
          </a:bodyPr>
          <a:lstStyle/>
          <a:p>
            <a:pPr marL="1338263" indent="-1338263"/>
            <a:endParaRPr lang="en-GB" sz="3200" b="1" dirty="0" smtClean="0"/>
          </a:p>
          <a:p>
            <a:pPr marL="1338263" indent="-1338263"/>
            <a:r>
              <a:rPr lang="en-GB" sz="3200" b="1" dirty="0" smtClean="0"/>
              <a:t>09.30 </a:t>
            </a:r>
            <a:r>
              <a:rPr lang="en-GB" sz="3200" b="1" dirty="0"/>
              <a:t>- 09.45 </a:t>
            </a:r>
            <a:r>
              <a:rPr lang="en-GB" sz="3200" b="1" dirty="0" smtClean="0"/>
              <a:t>	Introduction </a:t>
            </a:r>
            <a:r>
              <a:rPr lang="en-GB" sz="3200" b="1" dirty="0"/>
              <a:t>by Dr Roger </a:t>
            </a:r>
            <a:r>
              <a:rPr lang="en-GB" sz="3200" b="1" dirty="0" smtClean="0"/>
              <a:t>Blakeway </a:t>
            </a:r>
            <a:r>
              <a:rPr lang="en-GB" sz="3200" dirty="0" smtClean="0"/>
              <a:t>President</a:t>
            </a:r>
            <a:r>
              <a:rPr lang="en-GB" sz="3200" dirty="0"/>
              <a:t>, SCTE</a:t>
            </a:r>
            <a:r>
              <a:rPr lang="en-GB" sz="3200" baseline="30000" dirty="0"/>
              <a:t>TM</a:t>
            </a:r>
          </a:p>
          <a:p>
            <a:pPr marL="1338263" indent="-1338263"/>
            <a:r>
              <a:rPr lang="en-GB" sz="3200" dirty="0" smtClean="0"/>
              <a:t> </a:t>
            </a:r>
            <a:r>
              <a:rPr lang="en-GB" sz="3200" dirty="0"/>
              <a:t>(Society for Broadband Professionals)</a:t>
            </a:r>
          </a:p>
          <a:p>
            <a:endParaRPr lang="en-GB" sz="3200" b="1" dirty="0" smtClean="0"/>
          </a:p>
          <a:p>
            <a:pPr marL="1338263" indent="-1338263"/>
            <a:r>
              <a:rPr lang="en-GB" sz="3200" b="1" dirty="0" smtClean="0"/>
              <a:t>09.45 </a:t>
            </a:r>
            <a:r>
              <a:rPr lang="en-GB" sz="3200" b="1" dirty="0"/>
              <a:t>– 10.05 ‘The Broadband Scene in Serbia</a:t>
            </a:r>
            <a:r>
              <a:rPr lang="en-GB" sz="3200" b="1" dirty="0" smtClean="0"/>
              <a:t>’ </a:t>
            </a:r>
            <a:r>
              <a:rPr lang="en-GB" sz="3200" dirty="0" smtClean="0"/>
              <a:t>Sava</a:t>
            </a:r>
            <a:r>
              <a:rPr lang="en-GB" sz="3200" dirty="0" smtClean="0"/>
              <a:t> </a:t>
            </a:r>
            <a:r>
              <a:rPr lang="en-GB" sz="3200" dirty="0" err="1" smtClean="0"/>
              <a:t>Sav</a:t>
            </a:r>
            <a:r>
              <a:rPr lang="en-GB" sz="3200" dirty="0" err="1" smtClean="0"/>
              <a:t>ić</a:t>
            </a:r>
            <a:r>
              <a:rPr lang="en-GB" sz="3200" dirty="0" smtClean="0"/>
              <a:t>, Assistant Minister, </a:t>
            </a:r>
            <a:r>
              <a:rPr lang="en-GB" sz="3200" dirty="0" smtClean="0"/>
              <a:t>Ministry </a:t>
            </a:r>
            <a:r>
              <a:rPr lang="en-GB" sz="3200" dirty="0"/>
              <a:t>of Trade</a:t>
            </a:r>
            <a:r>
              <a:rPr lang="en-GB" sz="3200" dirty="0" smtClean="0"/>
              <a:t>, Tourism </a:t>
            </a:r>
            <a:r>
              <a:rPr lang="en-GB" sz="3200" dirty="0"/>
              <a:t>and Telecommunications, </a:t>
            </a:r>
            <a:r>
              <a:rPr lang="en-GB" sz="3200" dirty="0" smtClean="0"/>
              <a:t>Serbia</a:t>
            </a:r>
            <a:endParaRPr lang="en-GB" sz="3200" dirty="0"/>
          </a:p>
          <a:p>
            <a:endParaRPr lang="en-GB" sz="3200" b="1" dirty="0" smtClean="0"/>
          </a:p>
          <a:p>
            <a:pPr marL="1338263" indent="-1338263"/>
            <a:r>
              <a:rPr lang="en-GB" sz="3200" b="1" dirty="0" smtClean="0"/>
              <a:t>10.05 </a:t>
            </a:r>
            <a:r>
              <a:rPr lang="en-GB" sz="3200" b="1" dirty="0"/>
              <a:t>- 10.20 ‘Technology Transfer</a:t>
            </a:r>
            <a:r>
              <a:rPr lang="en-GB" sz="3200" b="1" dirty="0" smtClean="0"/>
              <a:t>’ </a:t>
            </a:r>
            <a:r>
              <a:rPr lang="en-GB" sz="3200" dirty="0" smtClean="0"/>
              <a:t>Jeremy </a:t>
            </a:r>
            <a:r>
              <a:rPr lang="en-GB" sz="3200" dirty="0"/>
              <a:t>Lang, Head of Commercial Section</a:t>
            </a:r>
            <a:r>
              <a:rPr lang="en-GB" sz="3200" dirty="0" smtClean="0"/>
              <a:t>, British </a:t>
            </a:r>
            <a:r>
              <a:rPr lang="en-GB" sz="3200" dirty="0"/>
              <a:t>Embassy, Belgrade</a:t>
            </a:r>
          </a:p>
          <a:p>
            <a:endParaRPr lang="en-GB" sz="3200" b="1" dirty="0" smtClean="0"/>
          </a:p>
          <a:p>
            <a:pPr marL="1338263" indent="-1338263"/>
            <a:r>
              <a:rPr lang="en-GB" sz="3200" b="1" dirty="0" smtClean="0"/>
              <a:t>10.20 </a:t>
            </a:r>
            <a:r>
              <a:rPr lang="en-GB" sz="3200" b="1" dirty="0"/>
              <a:t>- 10.45 ‘Development of Cable Networks in Serbia</a:t>
            </a:r>
            <a:r>
              <a:rPr lang="en-GB" sz="3200" b="1" dirty="0" smtClean="0"/>
              <a:t>’ </a:t>
            </a:r>
            <a:r>
              <a:rPr lang="en-GB" sz="3200" dirty="0" err="1" smtClean="0"/>
              <a:t>Andrija</a:t>
            </a:r>
            <a:r>
              <a:rPr lang="en-GB" sz="3200" dirty="0" smtClean="0"/>
              <a:t> </a:t>
            </a:r>
            <a:r>
              <a:rPr lang="en-GB" sz="3200" dirty="0" err="1"/>
              <a:t>Bednarik</a:t>
            </a:r>
            <a:r>
              <a:rPr lang="en-GB" sz="3200" dirty="0"/>
              <a:t>, President, PUKOS (</a:t>
            </a:r>
            <a:r>
              <a:rPr lang="en-GB" sz="3200" dirty="0" smtClean="0"/>
              <a:t>Business Association </a:t>
            </a:r>
            <a:r>
              <a:rPr lang="en-GB" sz="3200" dirty="0"/>
              <a:t>of Cable Operators of Serbia)</a:t>
            </a:r>
          </a:p>
          <a:p>
            <a:endParaRPr lang="nb-NO" sz="3200" b="1" dirty="0" smtClean="0"/>
          </a:p>
          <a:p>
            <a:pPr marL="1338263" indent="-1338263"/>
            <a:r>
              <a:rPr lang="nb-NO" sz="3200" b="1" dirty="0" smtClean="0"/>
              <a:t>10.45 </a:t>
            </a:r>
            <a:r>
              <a:rPr lang="nb-NO" sz="3200" b="1" dirty="0"/>
              <a:t>- 11.10 </a:t>
            </a:r>
            <a:r>
              <a:rPr lang="nb-NO" sz="3200" b="1" dirty="0" smtClean="0"/>
              <a:t>‘Cable </a:t>
            </a:r>
            <a:r>
              <a:rPr lang="nb-NO" sz="3200" b="1" dirty="0"/>
              <a:t>Perspectives at Telekom </a:t>
            </a:r>
            <a:r>
              <a:rPr lang="nb-NO" sz="3200" b="1" dirty="0" smtClean="0"/>
              <a:t>Srbija’ </a:t>
            </a:r>
            <a:r>
              <a:rPr lang="en-GB" sz="3200" dirty="0" smtClean="0"/>
              <a:t>Dr </a:t>
            </a:r>
            <a:r>
              <a:rPr lang="en-GB" sz="3200" dirty="0"/>
              <a:t>Aleksandra </a:t>
            </a:r>
            <a:r>
              <a:rPr lang="en-GB" sz="3200" dirty="0" err="1"/>
              <a:t>Gajić</a:t>
            </a:r>
            <a:r>
              <a:rPr lang="en-GB" sz="3200" dirty="0"/>
              <a:t>, Head of Unit for Cable </a:t>
            </a:r>
            <a:r>
              <a:rPr lang="en-GB" sz="3200" dirty="0" smtClean="0"/>
              <a:t>Access Network </a:t>
            </a:r>
            <a:r>
              <a:rPr lang="en-GB" sz="3200" dirty="0"/>
              <a:t>Planning </a:t>
            </a:r>
            <a:r>
              <a:rPr lang="en-GB" sz="3200" dirty="0" smtClean="0"/>
              <a:t>&amp; </a:t>
            </a:r>
            <a:r>
              <a:rPr lang="en-GB" sz="3200" dirty="0"/>
              <a:t>Development, Telekom </a:t>
            </a:r>
            <a:r>
              <a:rPr lang="en-GB" sz="3200" dirty="0" err="1"/>
              <a:t>Srbija</a:t>
            </a:r>
            <a:endParaRPr lang="en-GB" sz="3200" dirty="0"/>
          </a:p>
          <a:p>
            <a:endParaRPr lang="en-GB" sz="3200" b="1" dirty="0" smtClean="0"/>
          </a:p>
          <a:p>
            <a:r>
              <a:rPr lang="en-GB" sz="3200" b="1" dirty="0" smtClean="0"/>
              <a:t>11.10 </a:t>
            </a:r>
            <a:r>
              <a:rPr lang="en-GB" sz="3200" b="1" dirty="0"/>
              <a:t>– 11.30 Coffee Break</a:t>
            </a:r>
            <a:endParaRPr lang="en-GB" sz="3200" dirty="0">
              <a:solidFill>
                <a:prstClr val="black"/>
              </a:solidFill>
              <a:latin typeface="Helvetic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320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850106"/>
          </a:xfrm>
        </p:spPr>
        <p:txBody>
          <a:bodyPr>
            <a:normAutofit/>
          </a:bodyPr>
          <a:lstStyle/>
          <a:p>
            <a:r>
              <a:rPr lang="en-GB" sz="3200" b="1" dirty="0"/>
              <a:t>SEEBC and ASI</a:t>
            </a:r>
            <a:endParaRPr lang="en-GB" sz="3200" kern="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1862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2" name="Rectangle 1"/>
          <p:cNvSpPr/>
          <p:nvPr/>
        </p:nvSpPr>
        <p:spPr>
          <a:xfrm>
            <a:off x="755576" y="2132856"/>
            <a:ext cx="77048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4000" dirty="0"/>
              <a:t>Goran </a:t>
            </a:r>
            <a:r>
              <a:rPr lang="it-IT" sz="4000" dirty="0" smtClean="0"/>
              <a:t>Poposki</a:t>
            </a:r>
          </a:p>
          <a:p>
            <a:pPr algn="ctr"/>
            <a:endParaRPr lang="it-IT" sz="2400" dirty="0"/>
          </a:p>
          <a:p>
            <a:pPr algn="ctr"/>
            <a:r>
              <a:rPr lang="it-IT" sz="4000" dirty="0" smtClean="0"/>
              <a:t>CEO</a:t>
            </a:r>
            <a:r>
              <a:rPr lang="it-IT" sz="4000" dirty="0"/>
              <a:t>, ASI </a:t>
            </a:r>
            <a:r>
              <a:rPr lang="it-IT" sz="4000" dirty="0" smtClean="0"/>
              <a:t>Doo &amp; </a:t>
            </a:r>
            <a:r>
              <a:rPr lang="en-GB" sz="4000" dirty="0" smtClean="0"/>
              <a:t>President</a:t>
            </a:r>
            <a:r>
              <a:rPr lang="en-GB" sz="4000" dirty="0"/>
              <a:t>, SEEBC</a:t>
            </a:r>
          </a:p>
          <a:p>
            <a:pPr algn="ctr"/>
            <a:r>
              <a:rPr lang="en-GB" sz="4000" dirty="0"/>
              <a:t>(South East Europe Broadband Council)</a:t>
            </a:r>
            <a:endParaRPr lang="it-IT" sz="4000" dirty="0"/>
          </a:p>
          <a:p>
            <a:pPr algn="ctr"/>
            <a:endParaRPr lang="en-GB" sz="3200" dirty="0" smtClean="0"/>
          </a:p>
        </p:txBody>
      </p:sp>
    </p:spTree>
    <p:extLst>
      <p:ext uri="{BB962C8B-B14F-4D97-AF65-F5344CB8AC3E}">
        <p14:creationId xmlns="" xmlns:p14="http://schemas.microsoft.com/office/powerpoint/2010/main" val="369383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900"/>
            <a:ext cx="9334027" cy="7019187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000636"/>
            <a:ext cx="6400800" cy="1752600"/>
          </a:xfrm>
        </p:spPr>
        <p:txBody>
          <a:bodyPr>
            <a:normAutofit/>
          </a:bodyPr>
          <a:lstStyle/>
          <a:p>
            <a:r>
              <a:rPr lang="en-GB" sz="3600" dirty="0" smtClean="0">
                <a:solidFill>
                  <a:schemeClr val="bg1"/>
                </a:solidFill>
                <a:latin typeface="Helvetica" pitchFamily="34" charset="0"/>
              </a:rPr>
              <a:t>Working for the Benefit of the Broadband Industry</a:t>
            </a:r>
            <a:endParaRPr lang="en-GB" sz="3600" dirty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7" name="Picture 6" descr="Balkan_Convention_Logo_2014_extended_WhiteT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1000108"/>
            <a:ext cx="7715304" cy="22771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1920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864096"/>
          </a:xfrm>
        </p:spPr>
        <p:txBody>
          <a:bodyPr/>
          <a:lstStyle/>
          <a:p>
            <a:r>
              <a:rPr lang="en-GB" altLang="en-US" dirty="0" smtClean="0"/>
              <a:t>Conference Agenda</a:t>
            </a:r>
            <a:endParaRPr lang="en-GB" dirty="0">
              <a:latin typeface="Helvetica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0087" y="1844824"/>
            <a:ext cx="8208912" cy="3672408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1524000" indent="-1524000"/>
            <a:r>
              <a:rPr lang="en-GB" sz="2000" b="1" dirty="0"/>
              <a:t>11.30 – 11.55 </a:t>
            </a:r>
            <a:r>
              <a:rPr lang="en-GB" sz="2000" b="1" dirty="0" smtClean="0"/>
              <a:t>‘</a:t>
            </a:r>
            <a:r>
              <a:rPr lang="en-GB" sz="2000" b="1" dirty="0"/>
              <a:t>The Impact of LTE on </a:t>
            </a:r>
            <a:r>
              <a:rPr lang="en-GB" sz="2000" b="1" dirty="0" smtClean="0"/>
              <a:t>the In-Home </a:t>
            </a:r>
            <a:r>
              <a:rPr lang="en-GB" sz="2000" b="1" dirty="0"/>
              <a:t>Installation</a:t>
            </a:r>
            <a:r>
              <a:rPr lang="en-GB" sz="2000" b="1" dirty="0" smtClean="0"/>
              <a:t>’ </a:t>
            </a:r>
            <a:r>
              <a:rPr lang="en-GB" sz="2000" dirty="0" err="1" smtClean="0"/>
              <a:t>Premton</a:t>
            </a:r>
            <a:r>
              <a:rPr lang="en-GB" sz="2000" dirty="0" smtClean="0"/>
              <a:t> </a:t>
            </a:r>
            <a:r>
              <a:rPr lang="en-GB" sz="2000" dirty="0" err="1" smtClean="0"/>
              <a:t>Bogaj</a:t>
            </a:r>
            <a:r>
              <a:rPr lang="en-GB" sz="2000" dirty="0" smtClean="0"/>
              <a:t>, Technical Solutions Specialist, </a:t>
            </a:r>
            <a:r>
              <a:rPr lang="en-GB" sz="2000" dirty="0" err="1" smtClean="0"/>
              <a:t>Technetix</a:t>
            </a:r>
            <a:r>
              <a:rPr lang="en-GB" sz="2000" dirty="0" smtClean="0"/>
              <a:t> – South Eastern Europe</a:t>
            </a:r>
          </a:p>
          <a:p>
            <a:endParaRPr lang="en-GB" sz="2000" b="1" dirty="0" smtClean="0"/>
          </a:p>
          <a:p>
            <a:pPr marL="1524000" indent="-1524000"/>
            <a:r>
              <a:rPr lang="en-GB" sz="2000" b="1" dirty="0" smtClean="0"/>
              <a:t>11.55 </a:t>
            </a:r>
            <a:r>
              <a:rPr lang="en-GB" sz="2000" b="1" dirty="0"/>
              <a:t>– 12.20 </a:t>
            </a:r>
            <a:r>
              <a:rPr lang="en-GB" sz="2000" b="1" dirty="0" smtClean="0"/>
              <a:t>‘</a:t>
            </a:r>
            <a:r>
              <a:rPr lang="en-GB" sz="2000" b="1" dirty="0"/>
              <a:t>HEVC &amp; UHDTV – </a:t>
            </a:r>
            <a:r>
              <a:rPr lang="en-GB" sz="2000" b="1" dirty="0" smtClean="0"/>
              <a:t>New Compression </a:t>
            </a:r>
            <a:r>
              <a:rPr lang="en-GB" sz="2000" b="1" dirty="0"/>
              <a:t>Technology</a:t>
            </a:r>
            <a:r>
              <a:rPr lang="en-GB" sz="2000" b="1" dirty="0" smtClean="0"/>
              <a:t>’ </a:t>
            </a:r>
            <a:r>
              <a:rPr lang="en-GB" sz="2000" dirty="0" smtClean="0"/>
              <a:t>Igor </a:t>
            </a:r>
            <a:r>
              <a:rPr lang="en-GB" sz="2000" dirty="0" err="1"/>
              <a:t>Stankovic</a:t>
            </a:r>
            <a:r>
              <a:rPr lang="en-GB" sz="2000" dirty="0"/>
              <a:t>, Pre-Sales Engineer, Broadband </a:t>
            </a:r>
            <a:r>
              <a:rPr lang="en-GB" sz="2000" dirty="0" smtClean="0"/>
              <a:t>EMEA region</a:t>
            </a:r>
            <a:r>
              <a:rPr lang="en-GB" sz="2000" dirty="0"/>
              <a:t>, ATEME</a:t>
            </a:r>
          </a:p>
          <a:p>
            <a:endParaRPr lang="en-GB" sz="2000" b="1" dirty="0" smtClean="0"/>
          </a:p>
          <a:p>
            <a:pPr marL="1974850" indent="-1974850"/>
            <a:r>
              <a:rPr lang="en-GB" sz="2000" b="1" dirty="0" smtClean="0"/>
              <a:t>12.20 </a:t>
            </a:r>
            <a:r>
              <a:rPr lang="en-GB" sz="2000" b="1" dirty="0"/>
              <a:t>- </a:t>
            </a:r>
            <a:r>
              <a:rPr lang="en-GB" sz="2000" b="1" dirty="0" smtClean="0"/>
              <a:t>12.45  SEEBC and ASI - </a:t>
            </a:r>
            <a:r>
              <a:rPr lang="it-IT" sz="2000" dirty="0" smtClean="0"/>
              <a:t>Goran Poposki, CEO, ASI Doo</a:t>
            </a:r>
          </a:p>
          <a:p>
            <a:endParaRPr lang="en-GB" sz="2000" b="1" dirty="0" smtClean="0"/>
          </a:p>
          <a:p>
            <a:r>
              <a:rPr lang="en-GB" sz="2000" b="1" dirty="0" smtClean="0"/>
              <a:t>12.45 </a:t>
            </a:r>
            <a:r>
              <a:rPr lang="en-GB" sz="2000" b="1" dirty="0"/>
              <a:t>- 13.00 Chairman’s Closing Remarks</a:t>
            </a:r>
            <a:endParaRPr lang="en-GB" sz="2000" dirty="0">
              <a:solidFill>
                <a:prstClr val="black"/>
              </a:solidFill>
              <a:latin typeface="Helvetic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12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/>
          <a:lstStyle/>
          <a:p>
            <a:r>
              <a:rPr lang="en-GB" altLang="en-US" dirty="0"/>
              <a:t>Chairman’s Welcome</a:t>
            </a:r>
            <a:endParaRPr lang="en-GB" dirty="0">
              <a:latin typeface="Helvetica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06055" y="3102297"/>
            <a:ext cx="5872163" cy="129698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GB" sz="3200" dirty="0">
                <a:solidFill>
                  <a:prstClr val="black"/>
                </a:solidFill>
              </a:rPr>
              <a:t>Dr Roger Blakeway, </a:t>
            </a:r>
          </a:p>
          <a:p>
            <a:pPr algn="ctr">
              <a:spcBef>
                <a:spcPct val="0"/>
              </a:spcBef>
              <a:defRPr/>
            </a:pPr>
            <a:r>
              <a:rPr lang="en-GB" sz="3200" dirty="0">
                <a:solidFill>
                  <a:prstClr val="black"/>
                </a:solidFill>
              </a:rPr>
              <a:t>President, </a:t>
            </a:r>
            <a:r>
              <a:rPr lang="en-GB" sz="3200" dirty="0" smtClean="0">
                <a:solidFill>
                  <a:prstClr val="black"/>
                </a:solidFill>
              </a:rPr>
              <a:t>SCTE</a:t>
            </a:r>
            <a:r>
              <a:rPr lang="en-GB" sz="2400" baseline="60000" dirty="0" smtClean="0"/>
              <a:t>TM</a:t>
            </a:r>
            <a:endParaRPr lang="en-GB" sz="3200" dirty="0">
              <a:solidFill>
                <a:prstClr val="black"/>
              </a:solidFill>
              <a:latin typeface="Helvetica" pitchFamily="34" charset="0"/>
              <a:ea typeface="+mj-ea"/>
              <a:cs typeface="+mj-cs"/>
            </a:endParaRPr>
          </a:p>
        </p:txBody>
      </p:sp>
      <p:pic>
        <p:nvPicPr>
          <p:cNvPr id="6" name="Picture 3" descr="SCTE_Logo_2011_Reg_SMALL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8960"/>
            <a:ext cx="1428750" cy="136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1874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2276871"/>
            <a:ext cx="8229600" cy="3152393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80000"/>
              </a:lnSpc>
              <a:buNone/>
              <a:defRPr/>
            </a:pPr>
            <a:r>
              <a:rPr lang="en-GB" sz="4000" dirty="0" smtClean="0">
                <a:latin typeface="+mj-lt"/>
              </a:rPr>
              <a:t>SCTE</a:t>
            </a:r>
            <a:r>
              <a:rPr lang="en-GB" baseline="60000" dirty="0" smtClean="0">
                <a:latin typeface="+mj-lt"/>
              </a:rPr>
              <a:t>TM</a:t>
            </a:r>
            <a:r>
              <a:rPr lang="en-GB" sz="4000" dirty="0" smtClean="0">
                <a:latin typeface="+mj-lt"/>
              </a:rPr>
              <a:t> – </a:t>
            </a:r>
            <a:r>
              <a:rPr lang="en-GB" sz="4000" dirty="0">
                <a:latin typeface="+mj-lt"/>
              </a:rPr>
              <a:t>The Society for Broadband </a:t>
            </a:r>
            <a:r>
              <a:rPr lang="en-GB" sz="4000" dirty="0" smtClean="0">
                <a:latin typeface="+mj-lt"/>
              </a:rPr>
              <a:t>Professionals</a:t>
            </a:r>
          </a:p>
          <a:p>
            <a:pPr algn="ctr">
              <a:lnSpc>
                <a:spcPct val="80000"/>
              </a:lnSpc>
              <a:buNone/>
              <a:defRPr/>
            </a:pPr>
            <a:endParaRPr lang="en-GB" sz="1800" dirty="0">
              <a:solidFill>
                <a:srgbClr val="002060"/>
              </a:solidFill>
              <a:latin typeface="Algerian" pitchFamily="82" charset="0"/>
            </a:endParaRPr>
          </a:p>
          <a:p>
            <a:pPr algn="ctr">
              <a:lnSpc>
                <a:spcPct val="80000"/>
              </a:lnSpc>
              <a:buNone/>
              <a:defRPr/>
            </a:pPr>
            <a:endParaRPr lang="en-GB" sz="1800" dirty="0" smtClean="0">
              <a:solidFill>
                <a:srgbClr val="002060"/>
              </a:solidFill>
              <a:latin typeface="Algerian" pitchFamily="82" charset="0"/>
            </a:endParaRPr>
          </a:p>
          <a:p>
            <a:pPr algn="ctr">
              <a:lnSpc>
                <a:spcPct val="80000"/>
              </a:lnSpc>
              <a:buNone/>
              <a:defRPr/>
            </a:pPr>
            <a:endParaRPr lang="en-GB" sz="1800" dirty="0" smtClean="0">
              <a:solidFill>
                <a:srgbClr val="002060"/>
              </a:solidFill>
              <a:latin typeface="Algerian" pitchFamily="82" charset="0"/>
            </a:endParaRPr>
          </a:p>
          <a:p>
            <a:pPr algn="ctr">
              <a:lnSpc>
                <a:spcPct val="80000"/>
              </a:lnSpc>
              <a:buNone/>
              <a:defRPr/>
            </a:pPr>
            <a:endParaRPr lang="en-GB" sz="1800" dirty="0">
              <a:solidFill>
                <a:srgbClr val="002060"/>
              </a:solidFill>
              <a:latin typeface="Algerian" pitchFamily="82" charset="0"/>
            </a:endParaRPr>
          </a:p>
          <a:p>
            <a:pPr algn="ctr">
              <a:lnSpc>
                <a:spcPct val="80000"/>
              </a:lnSpc>
              <a:buNone/>
              <a:defRPr/>
            </a:pPr>
            <a:endParaRPr lang="en-GB" sz="1800" dirty="0" smtClean="0">
              <a:solidFill>
                <a:srgbClr val="002060"/>
              </a:solidFill>
              <a:latin typeface="Algerian" pitchFamily="82" charset="0"/>
            </a:endParaRPr>
          </a:p>
          <a:p>
            <a:pPr algn="ctr">
              <a:lnSpc>
                <a:spcPct val="80000"/>
              </a:lnSpc>
              <a:buNone/>
              <a:defRPr/>
            </a:pPr>
            <a:endParaRPr lang="en-GB" sz="1800" dirty="0" smtClean="0">
              <a:solidFill>
                <a:srgbClr val="002060"/>
              </a:solidFill>
              <a:latin typeface="Algerian" pitchFamily="82" charset="0"/>
            </a:endParaRPr>
          </a:p>
          <a:p>
            <a:pPr algn="ctr">
              <a:lnSpc>
                <a:spcPct val="80000"/>
              </a:lnSpc>
              <a:buNone/>
              <a:defRPr/>
            </a:pPr>
            <a:endParaRPr lang="en-GB" sz="1800" dirty="0">
              <a:solidFill>
                <a:schemeClr val="bg1">
                  <a:lumMod val="50000"/>
                </a:schemeClr>
              </a:solidFill>
            </a:endParaRPr>
          </a:p>
          <a:p>
            <a:pPr lvl="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lang="en-GB" sz="1800" kern="0" dirty="0">
                <a:solidFill>
                  <a:schemeClr val="bg1">
                    <a:lumMod val="50000"/>
                  </a:schemeClr>
                </a:solidFill>
              </a:rPr>
              <a:t>Dr Roger Blakeway </a:t>
            </a:r>
            <a:r>
              <a:rPr lang="en-GB" sz="1800" kern="0" dirty="0" smtClean="0">
                <a:solidFill>
                  <a:schemeClr val="bg1">
                    <a:lumMod val="50000"/>
                  </a:schemeClr>
                </a:solidFill>
              </a:rPr>
              <a:t>FIET, FSCTE, C.Eng.– President and CEO</a:t>
            </a:r>
            <a:endParaRPr lang="en-GB" sz="1800" kern="0" dirty="0">
              <a:solidFill>
                <a:schemeClr val="bg1">
                  <a:lumMod val="50000"/>
                </a:schemeClr>
              </a:solidFill>
            </a:endParaRPr>
          </a:p>
          <a:p>
            <a:pPr lvl="0" fontAlgn="base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None/>
              <a:defRPr/>
            </a:pPr>
            <a:r>
              <a:rPr lang="en-GB" sz="1200" kern="0" dirty="0">
                <a:solidFill>
                  <a:schemeClr val="bg1">
                    <a:lumMod val="50000"/>
                  </a:schemeClr>
                </a:solidFill>
              </a:rPr>
              <a:t>president@theSCTE.eu</a:t>
            </a:r>
          </a:p>
          <a:p>
            <a:pPr algn="ctr">
              <a:lnSpc>
                <a:spcPct val="80000"/>
              </a:lnSpc>
              <a:buNone/>
              <a:defRPr/>
            </a:pPr>
            <a:endParaRPr lang="en-GB" sz="1800" dirty="0">
              <a:solidFill>
                <a:srgbClr val="002060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2134343" y="4211826"/>
            <a:ext cx="1525900" cy="1008112"/>
          </a:xfrm>
          <a:prstGeom prst="rect">
            <a:avLst/>
          </a:prstGeom>
          <a:gradFill rotWithShape="1">
            <a:gsLst>
              <a:gs pos="0">
                <a:srgbClr val="2D2DB9">
                  <a:tint val="50000"/>
                  <a:satMod val="300000"/>
                </a:srgbClr>
              </a:gs>
              <a:gs pos="35000">
                <a:srgbClr val="2D2DB9">
                  <a:tint val="37000"/>
                  <a:satMod val="300000"/>
                </a:srgbClr>
              </a:gs>
              <a:gs pos="100000">
                <a:srgbClr val="2D2DB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2D2DB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823880" y="4211826"/>
            <a:ext cx="1525900" cy="1008112"/>
          </a:xfrm>
          <a:prstGeom prst="rect">
            <a:avLst/>
          </a:prstGeom>
          <a:gradFill rotWithShape="1">
            <a:gsLst>
              <a:gs pos="0">
                <a:srgbClr val="2D2DB9">
                  <a:tint val="50000"/>
                  <a:satMod val="300000"/>
                </a:srgbClr>
              </a:gs>
              <a:gs pos="35000">
                <a:srgbClr val="2D2DB9">
                  <a:tint val="37000"/>
                  <a:satMod val="300000"/>
                </a:srgbClr>
              </a:gs>
              <a:gs pos="100000">
                <a:srgbClr val="2D2DB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2D2DB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53813" y="4207918"/>
            <a:ext cx="1525900" cy="1008112"/>
          </a:xfrm>
          <a:prstGeom prst="rect">
            <a:avLst/>
          </a:prstGeom>
          <a:gradFill rotWithShape="1">
            <a:gsLst>
              <a:gs pos="0">
                <a:srgbClr val="2D2DB9">
                  <a:tint val="50000"/>
                  <a:satMod val="300000"/>
                </a:srgbClr>
              </a:gs>
              <a:gs pos="35000">
                <a:srgbClr val="2D2DB9">
                  <a:tint val="37000"/>
                  <a:satMod val="300000"/>
                </a:srgbClr>
              </a:gs>
              <a:gs pos="100000">
                <a:srgbClr val="2D2DB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2D2DB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797497" y="1671138"/>
            <a:ext cx="1942855" cy="779194"/>
          </a:xfrm>
          <a:prstGeom prst="rect">
            <a:avLst/>
          </a:prstGeom>
          <a:gradFill rotWithShape="1">
            <a:gsLst>
              <a:gs pos="0">
                <a:srgbClr val="2D2DB9">
                  <a:tint val="50000"/>
                  <a:satMod val="300000"/>
                </a:srgbClr>
              </a:gs>
              <a:gs pos="35000">
                <a:srgbClr val="2D2DB9">
                  <a:tint val="37000"/>
                  <a:satMod val="300000"/>
                </a:srgbClr>
              </a:gs>
              <a:gs pos="100000">
                <a:srgbClr val="2D2DB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2D2DB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kern="0" dirty="0"/>
              <a:t>SCTE </a:t>
            </a:r>
            <a:br>
              <a:rPr lang="en-GB" kern="0" dirty="0"/>
            </a:br>
            <a:r>
              <a:rPr lang="en-GB" kern="0" dirty="0"/>
              <a:t>A WORLDWIDE BROTHERHOOD</a:t>
            </a:r>
            <a:endParaRPr lang="en-GB" dirty="0">
              <a:latin typeface="Helvetic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60113" y="1542947"/>
            <a:ext cx="3143250" cy="1643063"/>
          </a:xfrm>
          <a:prstGeom prst="rect">
            <a:avLst/>
          </a:prstGeom>
          <a:gradFill rotWithShape="1">
            <a:gsLst>
              <a:gs pos="0">
                <a:srgbClr val="2D2DB9">
                  <a:tint val="50000"/>
                  <a:satMod val="300000"/>
                </a:srgbClr>
              </a:gs>
              <a:gs pos="35000">
                <a:srgbClr val="2D2DB9">
                  <a:tint val="37000"/>
                  <a:satMod val="300000"/>
                </a:srgbClr>
              </a:gs>
              <a:gs pos="100000">
                <a:srgbClr val="2D2DB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2D2DB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Content Placeholder 8"/>
          <p:cNvSpPr txBox="1">
            <a:spLocks/>
          </p:cNvSpPr>
          <p:nvPr/>
        </p:nvSpPr>
        <p:spPr bwMode="auto">
          <a:xfrm>
            <a:off x="1460113" y="1869549"/>
            <a:ext cx="3214688" cy="1238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SCTE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Est. 1945</a:t>
            </a:r>
          </a:p>
        </p:txBody>
      </p:sp>
      <p:sp>
        <p:nvSpPr>
          <p:cNvPr id="7" name="Content Placeholder 8"/>
          <p:cNvSpPr txBox="1">
            <a:spLocks/>
          </p:cNvSpPr>
          <p:nvPr/>
        </p:nvSpPr>
        <p:spPr bwMode="auto">
          <a:xfrm>
            <a:off x="467544" y="4128511"/>
            <a:ext cx="1512169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marR="0" lvl="0" indent="-342900" algn="ctr" defTabSz="914400" eaLnBrk="0" fontAlgn="auto" latinLnBrk="0" hangingPunct="0"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SCTE</a:t>
            </a:r>
          </a:p>
          <a:p>
            <a:pPr marL="342900" marR="0" lvl="0" indent="-342900" algn="ctr" defTabSz="914400" eaLnBrk="0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Benelux</a:t>
            </a:r>
          </a:p>
          <a:p>
            <a:pPr marL="342900" marR="0" lvl="0" indent="-342900" algn="ctr" defTabSz="914400" eaLnBrk="0" fontAlgn="auto" latinLnBrk="0" hangingPunct="0"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Est. 2002</a:t>
            </a:r>
          </a:p>
          <a:p>
            <a:pPr marL="342900" marR="0" lvl="0" indent="-34290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</a:endParaRPr>
          </a:p>
          <a:p>
            <a:pPr marL="342900" marR="0" lvl="0" indent="-34290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</a:endParaRPr>
          </a:p>
        </p:txBody>
      </p:sp>
      <p:sp>
        <p:nvSpPr>
          <p:cNvPr id="8" name="Content Placeholder 8"/>
          <p:cNvSpPr txBox="1">
            <a:spLocks/>
          </p:cNvSpPr>
          <p:nvPr/>
        </p:nvSpPr>
        <p:spPr bwMode="auto">
          <a:xfrm>
            <a:off x="2148943" y="4172027"/>
            <a:ext cx="151130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marR="0" lvl="0" indent="-34290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SCTE </a:t>
            </a:r>
          </a:p>
          <a:p>
            <a:pPr marL="342900" marR="0" lvl="0" indent="-34290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Balkans</a:t>
            </a:r>
          </a:p>
          <a:p>
            <a:pPr marL="342900" marR="0" lvl="0" indent="-342900" algn="ctr" defTabSz="914400" eaLnBrk="0" fontAlgn="auto" latinLnBrk="0" hangingPunct="0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Est. 2008</a:t>
            </a:r>
          </a:p>
          <a:p>
            <a:pPr marL="342900" marR="0" lvl="0" indent="-34290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</a:endParaRPr>
          </a:p>
        </p:txBody>
      </p:sp>
      <p:sp>
        <p:nvSpPr>
          <p:cNvPr id="9" name="Left-Right Arrow 8"/>
          <p:cNvSpPr/>
          <p:nvPr/>
        </p:nvSpPr>
        <p:spPr>
          <a:xfrm>
            <a:off x="4586830" y="1758971"/>
            <a:ext cx="1210667" cy="221158"/>
          </a:xfrm>
          <a:prstGeom prst="leftRightArrow">
            <a:avLst/>
          </a:prstGeom>
          <a:gradFill rotWithShape="1">
            <a:gsLst>
              <a:gs pos="0">
                <a:srgbClr val="FFFFFF">
                  <a:shade val="51000"/>
                  <a:satMod val="130000"/>
                </a:srgbClr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prstDash val="dash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0" name="Up-Down Arrow 9"/>
          <p:cNvSpPr/>
          <p:nvPr/>
        </p:nvSpPr>
        <p:spPr>
          <a:xfrm rot="2649093">
            <a:off x="1436093" y="3076345"/>
            <a:ext cx="218974" cy="1227860"/>
          </a:xfrm>
          <a:prstGeom prst="upDownArrow">
            <a:avLst/>
          </a:prstGeom>
          <a:gradFill rotWithShape="1">
            <a:gsLst>
              <a:gs pos="0">
                <a:srgbClr val="FFFFFF">
                  <a:shade val="51000"/>
                  <a:satMod val="130000"/>
                </a:srgbClr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 w="3175">
            <a:solidFill>
              <a:schemeClr val="tx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1" name="Up-Down Arrow 10"/>
          <p:cNvSpPr/>
          <p:nvPr/>
        </p:nvSpPr>
        <p:spPr>
          <a:xfrm rot="19405480">
            <a:off x="3984636" y="3118153"/>
            <a:ext cx="241591" cy="1075491"/>
          </a:xfrm>
          <a:prstGeom prst="upDownArrow">
            <a:avLst/>
          </a:prstGeom>
          <a:gradFill rotWithShape="1">
            <a:gsLst>
              <a:gs pos="0">
                <a:srgbClr val="FFFFFF">
                  <a:shade val="51000"/>
                  <a:satMod val="130000"/>
                </a:srgbClr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 w="3175">
            <a:solidFill>
              <a:schemeClr val="tx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2" name="Content Placeholder 8"/>
          <p:cNvSpPr txBox="1">
            <a:spLocks/>
          </p:cNvSpPr>
          <p:nvPr/>
        </p:nvSpPr>
        <p:spPr bwMode="auto">
          <a:xfrm>
            <a:off x="3823880" y="4215543"/>
            <a:ext cx="1512888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marR="0" lvl="0" indent="-34290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SCTE </a:t>
            </a:r>
          </a:p>
          <a:p>
            <a:pPr marL="342900" marR="0" lvl="0" indent="-34290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India</a:t>
            </a:r>
          </a:p>
          <a:p>
            <a:pPr marL="342900" marR="0" lvl="0" indent="-342900" algn="ctr" defTabSz="914400" eaLnBrk="0" fontAlgn="auto" latinLnBrk="0" hangingPunct="0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Est. </a:t>
            </a:r>
            <a:r>
              <a:rPr kumimoji="0" lang="en-GB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2013</a:t>
            </a:r>
            <a:endParaRPr kumimoji="0" lang="en-GB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</a:endParaRPr>
          </a:p>
          <a:p>
            <a:pPr marL="342900" marR="0" lvl="0" indent="-34290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</a:endParaRPr>
          </a:p>
        </p:txBody>
      </p:sp>
      <p:sp>
        <p:nvSpPr>
          <p:cNvPr id="13" name="Up-Down Arrow 12"/>
          <p:cNvSpPr/>
          <p:nvPr/>
        </p:nvSpPr>
        <p:spPr>
          <a:xfrm>
            <a:off x="2789423" y="3228347"/>
            <a:ext cx="242316" cy="857827"/>
          </a:xfrm>
          <a:prstGeom prst="upDownArrow">
            <a:avLst/>
          </a:prstGeom>
          <a:gradFill rotWithShape="1">
            <a:gsLst>
              <a:gs pos="0">
                <a:srgbClr val="FFFFFF">
                  <a:shade val="51000"/>
                  <a:satMod val="130000"/>
                </a:srgbClr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 w="3175">
            <a:solidFill>
              <a:schemeClr val="tx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4" name="Content Placeholder 8"/>
          <p:cNvSpPr txBox="1">
            <a:spLocks/>
          </p:cNvSpPr>
          <p:nvPr/>
        </p:nvSpPr>
        <p:spPr bwMode="auto">
          <a:xfrm>
            <a:off x="5832819" y="1588154"/>
            <a:ext cx="1872209" cy="7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SCTE Ltd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Est. 1998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832817" y="4217035"/>
            <a:ext cx="1942855" cy="1008112"/>
          </a:xfrm>
          <a:prstGeom prst="rect">
            <a:avLst/>
          </a:prstGeom>
          <a:gradFill rotWithShape="1">
            <a:gsLst>
              <a:gs pos="0">
                <a:srgbClr val="2D2DB9">
                  <a:tint val="50000"/>
                  <a:satMod val="300000"/>
                </a:srgbClr>
              </a:gs>
              <a:gs pos="35000">
                <a:srgbClr val="2D2DB9">
                  <a:tint val="37000"/>
                  <a:satMod val="300000"/>
                </a:srgbClr>
              </a:gs>
              <a:gs pos="100000">
                <a:srgbClr val="2D2DB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2D2DB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6" name="Content Placeholder 8"/>
          <p:cNvSpPr txBox="1">
            <a:spLocks/>
          </p:cNvSpPr>
          <p:nvPr/>
        </p:nvSpPr>
        <p:spPr bwMode="auto">
          <a:xfrm>
            <a:off x="5903465" y="4261259"/>
            <a:ext cx="1872209" cy="823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Broadband</a:t>
            </a:r>
            <a:r>
              <a:rPr kumimoji="0" lang="en-GB" sz="20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Training</a:t>
            </a: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Ltd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Est. 2013</a:t>
            </a:r>
          </a:p>
        </p:txBody>
      </p:sp>
      <p:sp>
        <p:nvSpPr>
          <p:cNvPr id="17" name="Up-Down Arrow 16"/>
          <p:cNvSpPr/>
          <p:nvPr/>
        </p:nvSpPr>
        <p:spPr>
          <a:xfrm rot="18162723">
            <a:off x="5126306" y="2857515"/>
            <a:ext cx="218974" cy="1591474"/>
          </a:xfrm>
          <a:prstGeom prst="upDownArrow">
            <a:avLst/>
          </a:prstGeom>
          <a:gradFill rotWithShape="1">
            <a:gsLst>
              <a:gs pos="0">
                <a:srgbClr val="FFFFFF">
                  <a:shade val="51000"/>
                  <a:satMod val="130000"/>
                </a:srgbClr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 w="3175">
            <a:solidFill>
              <a:schemeClr val="tx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8" name="Up-Down Arrow 17"/>
          <p:cNvSpPr/>
          <p:nvPr/>
        </p:nvSpPr>
        <p:spPr>
          <a:xfrm>
            <a:off x="6647765" y="2364479"/>
            <a:ext cx="242316" cy="399427"/>
          </a:xfrm>
          <a:prstGeom prst="upDownArrow">
            <a:avLst/>
          </a:prstGeom>
          <a:gradFill rotWithShape="1">
            <a:gsLst>
              <a:gs pos="0">
                <a:srgbClr val="FFFFFF">
                  <a:shade val="51000"/>
                  <a:satMod val="130000"/>
                </a:srgbClr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 w="3175">
            <a:solidFill>
              <a:schemeClr val="tx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821855" y="2859841"/>
            <a:ext cx="1942855" cy="779194"/>
          </a:xfrm>
          <a:prstGeom prst="rect">
            <a:avLst/>
          </a:prstGeom>
          <a:gradFill rotWithShape="1">
            <a:gsLst>
              <a:gs pos="0">
                <a:srgbClr val="2D2DB9">
                  <a:tint val="50000"/>
                  <a:satMod val="300000"/>
                </a:srgbClr>
              </a:gs>
              <a:gs pos="35000">
                <a:srgbClr val="2D2DB9">
                  <a:tint val="37000"/>
                  <a:satMod val="300000"/>
                </a:srgbClr>
              </a:gs>
              <a:gs pos="100000">
                <a:srgbClr val="2D2DB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2D2DB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21" name="Content Placeholder 8"/>
          <p:cNvSpPr txBox="1">
            <a:spLocks/>
          </p:cNvSpPr>
          <p:nvPr/>
        </p:nvSpPr>
        <p:spPr bwMode="auto">
          <a:xfrm>
            <a:off x="5857179" y="2849759"/>
            <a:ext cx="1872209" cy="7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IBC Amsterdam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67455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kern="0" dirty="0"/>
              <a:t>SCTE</a:t>
            </a:r>
            <a:r>
              <a:rPr lang="en-GB" sz="2800" kern="0" baseline="92000" dirty="0"/>
              <a:t>TM</a:t>
            </a:r>
            <a:r>
              <a:rPr lang="en-GB" kern="0" dirty="0"/>
              <a:t> </a:t>
            </a:r>
            <a:br>
              <a:rPr lang="en-GB" kern="0" dirty="0"/>
            </a:br>
            <a:r>
              <a:rPr lang="en-GB" sz="4000" kern="0" dirty="0"/>
              <a:t>A BRIEF HISTORY</a:t>
            </a:r>
            <a:endParaRPr lang="en-GB" sz="4000" dirty="0">
              <a:latin typeface="Helvetic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3685048"/>
          </a:xfrm>
        </p:spPr>
        <p:txBody>
          <a:bodyPr>
            <a:normAutofit fontScale="70000" lnSpcReduction="20000"/>
          </a:bodyPr>
          <a:lstStyle/>
          <a:p>
            <a:pPr lvl="0">
              <a:tabLst>
                <a:tab pos="1254125" algn="l"/>
                <a:tab pos="2239963" algn="l"/>
              </a:tabLst>
            </a:pPr>
            <a:r>
              <a:rPr lang="en-GB" dirty="0">
                <a:solidFill>
                  <a:prstClr val="black"/>
                </a:solidFill>
              </a:rPr>
              <a:t>1945       </a:t>
            </a:r>
            <a:r>
              <a:rPr lang="en-GB" b="1" dirty="0">
                <a:solidFill>
                  <a:prstClr val="black"/>
                </a:solidFill>
              </a:rPr>
              <a:t>SRE -</a:t>
            </a:r>
            <a:r>
              <a:rPr lang="en-GB" dirty="0">
                <a:solidFill>
                  <a:prstClr val="black"/>
                </a:solidFill>
              </a:rPr>
              <a:t> </a:t>
            </a:r>
            <a:r>
              <a:rPr lang="en-GB" b="1" dirty="0">
                <a:solidFill>
                  <a:prstClr val="black"/>
                </a:solidFill>
              </a:rPr>
              <a:t>Society of Relay Engineers</a:t>
            </a:r>
            <a:r>
              <a:rPr lang="en-GB" dirty="0">
                <a:solidFill>
                  <a:prstClr val="black"/>
                </a:solidFill>
              </a:rPr>
              <a:t>			</a:t>
            </a:r>
            <a:r>
              <a:rPr lang="en-GB" dirty="0" smtClean="0">
                <a:solidFill>
                  <a:prstClr val="black"/>
                </a:solidFill>
              </a:rPr>
              <a:t>		</a:t>
            </a:r>
            <a:r>
              <a:rPr lang="en-GB" dirty="0" smtClean="0">
                <a:solidFill>
                  <a:srgbClr val="FF0000"/>
                </a:solidFill>
              </a:rPr>
              <a:t>Radio </a:t>
            </a:r>
            <a:r>
              <a:rPr lang="en-GB" dirty="0">
                <a:solidFill>
                  <a:srgbClr val="FF0000"/>
                </a:solidFill>
              </a:rPr>
              <a:t>over twisted pair</a:t>
            </a:r>
            <a:r>
              <a:rPr lang="en-GB" dirty="0">
                <a:solidFill>
                  <a:prstClr val="black"/>
                </a:solidFill>
              </a:rPr>
              <a:t>	</a:t>
            </a:r>
          </a:p>
          <a:p>
            <a:pPr lvl="0">
              <a:spcBef>
                <a:spcPts val="2400"/>
              </a:spcBef>
              <a:tabLst>
                <a:tab pos="1254125" algn="l"/>
                <a:tab pos="2146300" algn="l"/>
              </a:tabLst>
            </a:pPr>
            <a:r>
              <a:rPr lang="en-GB" dirty="0">
                <a:solidFill>
                  <a:prstClr val="black"/>
                </a:solidFill>
              </a:rPr>
              <a:t>1972       </a:t>
            </a:r>
            <a:r>
              <a:rPr lang="en-GB" b="1" dirty="0">
                <a:solidFill>
                  <a:prstClr val="black"/>
                </a:solidFill>
              </a:rPr>
              <a:t>SCTE -</a:t>
            </a:r>
            <a:r>
              <a:rPr lang="en-GB" dirty="0">
                <a:solidFill>
                  <a:prstClr val="black"/>
                </a:solidFill>
              </a:rPr>
              <a:t> </a:t>
            </a:r>
            <a:r>
              <a:rPr lang="en-GB" b="1" dirty="0">
                <a:solidFill>
                  <a:prstClr val="black"/>
                </a:solidFill>
              </a:rPr>
              <a:t>Society of Cable Television Engineers</a:t>
            </a:r>
            <a:r>
              <a:rPr lang="en-GB" dirty="0">
                <a:solidFill>
                  <a:prstClr val="black"/>
                </a:solidFill>
              </a:rPr>
              <a:t>		         	</a:t>
            </a:r>
            <a:r>
              <a:rPr lang="en-GB" dirty="0" smtClean="0">
                <a:solidFill>
                  <a:prstClr val="black"/>
                </a:solidFill>
              </a:rPr>
              <a:t>	</a:t>
            </a:r>
            <a:r>
              <a:rPr lang="en-GB" dirty="0" smtClean="0">
                <a:solidFill>
                  <a:srgbClr val="FF0000"/>
                </a:solidFill>
              </a:rPr>
              <a:t>Television</a:t>
            </a:r>
            <a:r>
              <a:rPr lang="en-GB" dirty="0">
                <a:solidFill>
                  <a:srgbClr val="FF0000"/>
                </a:solidFill>
              </a:rPr>
              <a:t>, over twisted pair then coax </a:t>
            </a:r>
          </a:p>
          <a:p>
            <a:pPr lvl="0">
              <a:spcBef>
                <a:spcPts val="2400"/>
              </a:spcBef>
              <a:tabLst>
                <a:tab pos="1254125" algn="l"/>
                <a:tab pos="2146300" algn="l"/>
              </a:tabLst>
            </a:pPr>
            <a:r>
              <a:rPr lang="en-GB" dirty="0">
                <a:solidFill>
                  <a:prstClr val="black"/>
                </a:solidFill>
              </a:rPr>
              <a:t>1995       </a:t>
            </a:r>
            <a:r>
              <a:rPr lang="en-GB" b="1" dirty="0">
                <a:solidFill>
                  <a:prstClr val="black"/>
                </a:solidFill>
              </a:rPr>
              <a:t>SCTE -</a:t>
            </a:r>
            <a:r>
              <a:rPr lang="en-GB" dirty="0">
                <a:solidFill>
                  <a:prstClr val="black"/>
                </a:solidFill>
              </a:rPr>
              <a:t> </a:t>
            </a:r>
            <a:r>
              <a:rPr lang="en-GB" b="1" dirty="0">
                <a:solidFill>
                  <a:prstClr val="black"/>
                </a:solidFill>
              </a:rPr>
              <a:t>Society of Cable Telecommunication Engineers</a:t>
            </a:r>
            <a:r>
              <a:rPr lang="en-GB" dirty="0">
                <a:solidFill>
                  <a:prstClr val="black"/>
                </a:solidFill>
              </a:rPr>
              <a:t>	        	</a:t>
            </a:r>
            <a:r>
              <a:rPr lang="en-GB" dirty="0">
                <a:solidFill>
                  <a:srgbClr val="FF0000"/>
                </a:solidFill>
              </a:rPr>
              <a:t>Advent of telephony and data services on cable</a:t>
            </a:r>
          </a:p>
          <a:p>
            <a:pPr lvl="0">
              <a:spcBef>
                <a:spcPts val="2400"/>
              </a:spcBef>
              <a:tabLst>
                <a:tab pos="1254125" algn="l"/>
                <a:tab pos="2146300" algn="l"/>
              </a:tabLst>
            </a:pPr>
            <a:r>
              <a:rPr lang="en-GB" dirty="0">
                <a:solidFill>
                  <a:prstClr val="black"/>
                </a:solidFill>
              </a:rPr>
              <a:t>2008       </a:t>
            </a:r>
            <a:r>
              <a:rPr lang="en-GB" b="1" dirty="0">
                <a:solidFill>
                  <a:prstClr val="black"/>
                </a:solidFill>
              </a:rPr>
              <a:t>SCTE – Society for Broadband Professionals</a:t>
            </a:r>
            <a:r>
              <a:rPr lang="en-GB" dirty="0">
                <a:solidFill>
                  <a:prstClr val="black"/>
                </a:solidFill>
              </a:rPr>
              <a:t>	        		</a:t>
            </a:r>
            <a:r>
              <a:rPr lang="en-GB" dirty="0" smtClean="0">
                <a:solidFill>
                  <a:prstClr val="black"/>
                </a:solidFill>
              </a:rPr>
              <a:t>	</a:t>
            </a:r>
            <a:r>
              <a:rPr lang="en-GB" dirty="0" smtClean="0">
                <a:solidFill>
                  <a:srgbClr val="FF0000"/>
                </a:solidFill>
              </a:rPr>
              <a:t>The </a:t>
            </a:r>
            <a:r>
              <a:rPr lang="en-GB" dirty="0">
                <a:solidFill>
                  <a:srgbClr val="FF0000"/>
                </a:solidFill>
              </a:rPr>
              <a:t>IP age, agnostic physical layer</a:t>
            </a:r>
          </a:p>
        </p:txBody>
      </p:sp>
    </p:spTree>
    <p:extLst>
      <p:ext uri="{BB962C8B-B14F-4D97-AF65-F5344CB8AC3E}">
        <p14:creationId xmlns="" xmlns:p14="http://schemas.microsoft.com/office/powerpoint/2010/main" val="67455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kern="0" dirty="0"/>
              <a:t>MISSION STATEMENT</a:t>
            </a:r>
            <a:endParaRPr lang="en-GB" dirty="0">
              <a:latin typeface="Helvetic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29064"/>
          </a:xfrm>
        </p:spPr>
        <p:txBody>
          <a:bodyPr/>
          <a:lstStyle/>
          <a:p>
            <a:pPr marL="0" lvl="0" indent="0" algn="ctr">
              <a:buNone/>
            </a:pPr>
            <a:endParaRPr lang="en-GB" i="1" dirty="0" smtClean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en-GB" i="1" dirty="0" smtClean="0">
                <a:solidFill>
                  <a:prstClr val="black"/>
                </a:solidFill>
              </a:rPr>
              <a:t>“</a:t>
            </a:r>
            <a:r>
              <a:rPr lang="en-GB" i="1" dirty="0">
                <a:solidFill>
                  <a:prstClr val="black"/>
                </a:solidFill>
              </a:rPr>
              <a:t>A Learned Society dedicated to elevating the status and knowledge of those engaged in global broadband engineering”</a:t>
            </a:r>
          </a:p>
          <a:p>
            <a:endParaRPr lang="en-GB" dirty="0">
              <a:latin typeface="Helvetic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455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kern="0" dirty="0"/>
              <a:t>MISSION STATEMENT</a:t>
            </a:r>
            <a:endParaRPr lang="en-GB" dirty="0">
              <a:latin typeface="Helvetic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29064"/>
          </a:xfrm>
        </p:spPr>
        <p:txBody>
          <a:bodyPr/>
          <a:lstStyle/>
          <a:p>
            <a:pPr marL="0" lvl="0" indent="0" algn="ctr">
              <a:buNone/>
            </a:pPr>
            <a:endParaRPr lang="en-GB" i="1" dirty="0" smtClean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en-GB" i="1" dirty="0" smtClean="0">
                <a:solidFill>
                  <a:prstClr val="black"/>
                </a:solidFill>
              </a:rPr>
              <a:t>“</a:t>
            </a:r>
            <a:r>
              <a:rPr lang="en-GB" i="1" dirty="0">
                <a:solidFill>
                  <a:prstClr val="black"/>
                </a:solidFill>
              </a:rPr>
              <a:t>A Learned Society dedicated to elevating the status and knowledge of those engaged in global broadband engineering”</a:t>
            </a:r>
          </a:p>
          <a:p>
            <a:pPr lvl="0" algn="ctr"/>
            <a:endParaRPr lang="en-GB" i="1" dirty="0">
              <a:solidFill>
                <a:prstClr val="black"/>
              </a:solidFill>
            </a:endParaRPr>
          </a:p>
          <a:p>
            <a:pPr lvl="0" algn="ctr"/>
            <a:endParaRPr lang="en-GB" i="1" dirty="0">
              <a:solidFill>
                <a:prstClr val="black"/>
              </a:solidFill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2400" dirty="0">
                <a:solidFill>
                  <a:srgbClr val="000000"/>
                </a:solidFill>
                <a:latin typeface="Times New Roman" pitchFamily="18" charset="0"/>
              </a:rPr>
              <a:t>How do we accomplish our mission?........................</a:t>
            </a:r>
          </a:p>
          <a:p>
            <a:pPr marL="0" indent="0">
              <a:buNone/>
            </a:pPr>
            <a:endParaRPr lang="en-GB" dirty="0">
              <a:latin typeface="Helvetic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455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365</Words>
  <Application>Microsoft Office PowerPoint</Application>
  <PresentationFormat>On-screen Show (4:3)</PresentationFormat>
  <Paragraphs>128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Conference Agenda</vt:lpstr>
      <vt:lpstr>Conference Agenda</vt:lpstr>
      <vt:lpstr>Chairman’s Welcome</vt:lpstr>
      <vt:lpstr>Slide 5</vt:lpstr>
      <vt:lpstr>SCTE  A WORLDWIDE BROTHERHOOD</vt:lpstr>
      <vt:lpstr>SCTETM  A BRIEF HISTORY</vt:lpstr>
      <vt:lpstr>MISSION STATEMENT</vt:lpstr>
      <vt:lpstr>MISSION STATEMENT</vt:lpstr>
      <vt:lpstr>        EDUCATION  Technical Lecture Meetings  UK, Benelux, Amsterdam, Cologne, Balkans  Publications  Broadband Journal, Circulation 7000+  Members Handbook  Training  UK, Western Europe, Balkans, India  Fibre, Installer, Service Technician, Network Technician, Network  Architect, Broadband Fundamentals, ‘Taster Days’  SCTE Bursaries  IBC – ANGA – FttH includes conference, hotel &amp; travel  </vt:lpstr>
      <vt:lpstr>ACCREDITATION  Certification  Internationally recognised, over 7000 students.  On-line examinations, “Continual assessment”  Professional Status  FSCTE, MSCTE and now TMSCTE  Excellence Awards  Technician &amp; Member of the Year, Honorary Fellowships, Tom  Hall award for Excellence, Technology awards.  Standards  Nominating body for BSi  Participation in IEC, CENELEC, BSi  </vt:lpstr>
      <vt:lpstr>KNOWLEDGE SHARING</vt:lpstr>
      <vt:lpstr>SCTETM  - THE SOCIETY FOR BROADBAND PROFESSIONALS</vt:lpstr>
      <vt:lpstr>The Broadband Scene in Serbia</vt:lpstr>
      <vt:lpstr>Technology Transfer</vt:lpstr>
      <vt:lpstr>Development of Cable Networks in Serbia</vt:lpstr>
      <vt:lpstr>Cable Perspectives at Telekom Srbija</vt:lpstr>
      <vt:lpstr>Impact of LTE on the in-home installation </vt:lpstr>
      <vt:lpstr>HEVC &amp; UHDTV – New Compression Technology</vt:lpstr>
      <vt:lpstr>SEEBC and ASI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Society for Broadband Professionals</dc:title>
  <dc:creator>andrew.seivewright</dc:creator>
  <cp:lastModifiedBy>Congress</cp:lastModifiedBy>
  <cp:revision>24</cp:revision>
  <dcterms:created xsi:type="dcterms:W3CDTF">2012-09-26T11:11:43Z</dcterms:created>
  <dcterms:modified xsi:type="dcterms:W3CDTF">2014-10-02T07:36:05Z</dcterms:modified>
</cp:coreProperties>
</file>