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3" r:id="rId5"/>
    <p:sldId id="262" r:id="rId6"/>
    <p:sldId id="261" r:id="rId7"/>
    <p:sldId id="260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23D50C-91B9-4AFC-B920-F630ECB3852E}" v="4" dt="2019-03-26T21:43:05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341" y="38"/>
      </p:cViewPr>
      <p:guideLst>
        <p:guide orient="horz" pos="57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Adams" userId="69b432ef500d3f21" providerId="LiveId" clId="{7458DC71-ED6B-400E-A6D4-7C1E2F961E5C}"/>
    <pc:docChg chg="addSld delSld modSld">
      <pc:chgData name="Bob Adams" userId="69b432ef500d3f21" providerId="LiveId" clId="{7458DC71-ED6B-400E-A6D4-7C1E2F961E5C}" dt="2019-03-26T21:47:04.576" v="33" actId="114"/>
      <pc:docMkLst>
        <pc:docMk/>
      </pc:docMkLst>
      <pc:sldChg chg="modSp">
        <pc:chgData name="Bob Adams" userId="69b432ef500d3f21" providerId="LiveId" clId="{7458DC71-ED6B-400E-A6D4-7C1E2F961E5C}" dt="2019-03-26T21:47:04.576" v="33" actId="114"/>
        <pc:sldMkLst>
          <pc:docMk/>
          <pc:sldMk cId="4131608082" sldId="259"/>
        </pc:sldMkLst>
        <pc:spChg chg="mod">
          <ac:chgData name="Bob Adams" userId="69b432ef500d3f21" providerId="LiveId" clId="{7458DC71-ED6B-400E-A6D4-7C1E2F961E5C}" dt="2019-03-26T21:47:04.576" v="33" actId="114"/>
          <ac:spMkLst>
            <pc:docMk/>
            <pc:sldMk cId="4131608082" sldId="259"/>
            <ac:spMk id="3" creationId="{00000000-0000-0000-0000-000000000000}"/>
          </ac:spMkLst>
        </pc:spChg>
      </pc:sldChg>
      <pc:sldChg chg="add del">
        <pc:chgData name="Bob Adams" userId="69b432ef500d3f21" providerId="LiveId" clId="{7458DC71-ED6B-400E-A6D4-7C1E2F961E5C}" dt="2019-03-26T21:45:22.870" v="6" actId="2696"/>
        <pc:sldMkLst>
          <pc:docMk/>
          <pc:sldMk cId="1943269260" sldId="265"/>
        </pc:sldMkLst>
      </pc:sldChg>
      <pc:sldChg chg="addSp modSp add">
        <pc:chgData name="Bob Adams" userId="69b432ef500d3f21" providerId="LiveId" clId="{7458DC71-ED6B-400E-A6D4-7C1E2F961E5C}" dt="2019-03-26T21:43:39.949" v="5" actId="2085"/>
        <pc:sldMkLst>
          <pc:docMk/>
          <pc:sldMk cId="3436610671" sldId="266"/>
        </pc:sldMkLst>
        <pc:spChg chg="add mod">
          <ac:chgData name="Bob Adams" userId="69b432ef500d3f21" providerId="LiveId" clId="{7458DC71-ED6B-400E-A6D4-7C1E2F961E5C}" dt="2019-03-26T21:43:39.949" v="5" actId="2085"/>
          <ac:spMkLst>
            <pc:docMk/>
            <pc:sldMk cId="3436610671" sldId="266"/>
            <ac:spMk id="4" creationId="{6A2D2E59-8E82-4B52-98F7-531A79DEF0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9ACAA-4F04-4897-9FB5-47285D48FFB7}" type="datetimeFigureOut">
              <a:rPr lang="en-GB" smtClean="0"/>
              <a:pPr/>
              <a:t>26/03/2019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1021F-AE8A-4850-92F5-1C62525EC0B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62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1021F-AE8A-4850-92F5-1C62525EC0B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1021F-AE8A-4850-92F5-1C62525EC0BD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623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1021F-AE8A-4850-92F5-1C62525EC0BD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634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1021F-AE8A-4850-92F5-1C62525EC0BD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FF9A23-0A95-460B-93D2-B63B9627BB19}" type="datetimeFigureOut">
              <a:rPr lang="en-US" smtClean="0"/>
              <a:pPr/>
              <a:t>3/26/2019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DD64DE-3651-4938-AE1C-27ECC34411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background.jpg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52865"/>
            <a:ext cx="9144000" cy="12051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309707" cy="70008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57628"/>
            <a:ext cx="7772400" cy="941385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FFC000"/>
                </a:solidFill>
                <a:latin typeface="Helvetica" pitchFamily="34" charset="0"/>
              </a:rPr>
              <a:t>Society for Broadband Professionals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00636"/>
            <a:ext cx="6400800" cy="17526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Helvetica" pitchFamily="34" charset="0"/>
              </a:rPr>
              <a:t>Working for the Benefit of the Broadband Industry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05A64124-5E57-483B-A510-D09E2E853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76672"/>
            <a:ext cx="4104456" cy="33809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6950"/>
          </a:xfrm>
        </p:spPr>
        <p:txBody>
          <a:bodyPr>
            <a:noAutofit/>
          </a:bodyPr>
          <a:lstStyle/>
          <a:p>
            <a:pPr>
              <a:spcBef>
                <a:spcPts val="4200"/>
              </a:spcBef>
            </a:pPr>
            <a:r>
              <a:rPr lang="en-GB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SCTE Spring Lecture 2019</a:t>
            </a:r>
            <a:b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290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gerian" pitchFamily="82" charset="0"/>
              <a:ea typeface="+mj-ea"/>
              <a:cs typeface="+mj-cs"/>
            </a:endParaRPr>
          </a:p>
          <a:p>
            <a:pPr marL="0" indent="0" algn="ctr">
              <a:spcBef>
                <a:spcPts val="4200"/>
              </a:spcBef>
              <a:buNone/>
            </a:pPr>
            <a:r>
              <a:rPr lang="en-GB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  <a:ea typeface="+mj-ea"/>
                <a:cs typeface="+mj-cs"/>
              </a:rPr>
              <a:t>“WI-FI TO THE END”</a:t>
            </a:r>
          </a:p>
          <a:p>
            <a:pPr marL="0" indent="0" algn="ctr">
              <a:spcBef>
                <a:spcPts val="12000"/>
              </a:spcBef>
              <a:buNone/>
            </a:pPr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Wednesday  27</a:t>
            </a:r>
            <a:r>
              <a:rPr lang="en-GB" sz="24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th</a:t>
            </a:r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March 2019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pPr>
              <a:spcBef>
                <a:spcPts val="4200"/>
              </a:spcBef>
            </a:pPr>
            <a:r>
              <a:rPr lang="en-GB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Housekeeping Matters</a:t>
            </a:r>
            <a:b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41292"/>
            <a:ext cx="8229600" cy="4347948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Note the fire exits that are around you.</a:t>
            </a: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Please can you kindly switch off your mobile (cell) phones or set them to meeting mode.</a:t>
            </a: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The meeting is being filmed and will be available on the SCTE’s YouTube channel. SCTE members can also download the presentations from the SCTE website</a:t>
            </a: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We will take questions at the end of each session. </a:t>
            </a:r>
            <a:b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 microphone is available (</a:t>
            </a:r>
            <a:r>
              <a:rPr lang="en-GB" sz="28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please wait for it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).  </a:t>
            </a: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Delegates are offered free entry to the National Motorcycle Museum at the end of the lecture.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solidFill>
                <a:schemeClr val="accent2">
                  <a:lumMod val="75000"/>
                </a:schemeClr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08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pPr>
              <a:spcBef>
                <a:spcPts val="4200"/>
              </a:spcBef>
            </a:pPr>
            <a:r>
              <a:rPr lang="en-GB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Announcements</a:t>
            </a:r>
            <a:b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41292"/>
            <a:ext cx="8229600" cy="43479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latin typeface="+mj-lt"/>
              </a:rPr>
              <a:t>The SCTE Technology Innovation and Individual Awards deadline is </a:t>
            </a:r>
            <a:r>
              <a:rPr lang="en-GB" sz="2800" dirty="0">
                <a:solidFill>
                  <a:srgbClr val="C00000"/>
                </a:solidFill>
                <a:latin typeface="+mj-lt"/>
              </a:rPr>
              <a:t>30 March 2019</a:t>
            </a:r>
          </a:p>
          <a:p>
            <a:pPr marL="0" indent="0">
              <a:buNone/>
            </a:pPr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latin typeface="+mj-lt"/>
              </a:rPr>
              <a:t>SCTE members can still apply for bursaries for: </a:t>
            </a:r>
          </a:p>
          <a:p>
            <a:pPr marL="0" indent="0">
              <a:buNone/>
            </a:pPr>
            <a:endParaRPr lang="en-GB" sz="2800" dirty="0">
              <a:latin typeface="+mj-lt"/>
            </a:endParaRPr>
          </a:p>
          <a:p>
            <a:pPr marL="400050" lvl="1" indent="0">
              <a:buNone/>
            </a:pPr>
            <a:r>
              <a:rPr lang="en-GB" sz="2400" dirty="0">
                <a:solidFill>
                  <a:srgbClr val="C00000"/>
                </a:solidFill>
                <a:latin typeface="+mj-lt"/>
              </a:rPr>
              <a:t>ANGA COM 2019, IBC 2019 and the UK Spring/Autumn lectures (European members). </a:t>
            </a:r>
          </a:p>
          <a:p>
            <a:pPr marL="400050" lvl="1" indent="0">
              <a:buNone/>
            </a:pPr>
            <a:endParaRPr lang="en-GB" sz="2400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latin typeface="+mj-lt"/>
              </a:rPr>
              <a:t>Meet us at these SCTE events below:-</a:t>
            </a:r>
          </a:p>
          <a:p>
            <a:pPr marL="0" indent="0">
              <a:buNone/>
            </a:pPr>
            <a:endParaRPr lang="en-GB" sz="2800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24 April 2019 </a:t>
            </a:r>
            <a:r>
              <a:rPr lang="en-GB" sz="2800" dirty="0">
                <a:latin typeface="+mj-lt"/>
              </a:rPr>
              <a:t>- SCTE Benelux Spring Lecture (</a:t>
            </a:r>
            <a:r>
              <a:rPr lang="en-GB" sz="2800" dirty="0" err="1">
                <a:latin typeface="+mj-lt"/>
              </a:rPr>
              <a:t>Veenendaal</a:t>
            </a:r>
            <a:r>
              <a:rPr lang="en-GB" sz="2800" dirty="0">
                <a:latin typeface="+mj-lt"/>
              </a:rPr>
              <a:t>, The Netherlands)</a:t>
            </a:r>
          </a:p>
          <a:p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29 June 2019 </a:t>
            </a:r>
            <a:r>
              <a:rPr lang="en-GB" sz="2800" dirty="0">
                <a:latin typeface="+mj-lt"/>
              </a:rPr>
              <a:t>- SCTE Gala Annual Dinner and Awards (Old Palace, Hatfield, UK)</a:t>
            </a:r>
          </a:p>
          <a:p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10 July 2019 </a:t>
            </a:r>
            <a:r>
              <a:rPr lang="en-GB" sz="2800" dirty="0">
                <a:latin typeface="+mj-lt"/>
              </a:rPr>
              <a:t>– SCTE Summer Lecture (Ashdown Park, East Grinstead, UK)</a:t>
            </a:r>
          </a:p>
          <a:p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9 October 2019 </a:t>
            </a:r>
            <a:r>
              <a:rPr lang="en-GB" sz="2800" dirty="0">
                <a:latin typeface="+mj-lt"/>
              </a:rPr>
              <a:t>- SCTE Autumn Lecture and AGM (Westminster, UK)</a:t>
            </a:r>
          </a:p>
          <a:p>
            <a:pPr marL="0" indent="0">
              <a:buNone/>
            </a:pPr>
            <a:endParaRPr lang="en-GB" sz="2800" dirty="0"/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solidFill>
                <a:schemeClr val="accent2">
                  <a:lumMod val="75000"/>
                </a:schemeClr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10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16825"/>
            <a:ext cx="8229600" cy="796950"/>
          </a:xfrm>
        </p:spPr>
        <p:txBody>
          <a:bodyPr>
            <a:noAutofit/>
          </a:bodyPr>
          <a:lstStyle/>
          <a:p>
            <a:pPr>
              <a:spcBef>
                <a:spcPts val="4200"/>
              </a:spcBef>
            </a:pPr>
            <a:r>
              <a:rPr lang="en-GB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SCTE Spring Lecture 2019</a:t>
            </a:r>
            <a:b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89654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en-GB" sz="7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Medium" panose="020B06030201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7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Morning Agenda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7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Medium" panose="020B0603020102020204" pitchFamily="34" charset="0"/>
            </a:endParaRP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GB" sz="6400" dirty="0">
                <a:latin typeface="+mj-lt"/>
              </a:rPr>
              <a:t>09.30	President’s Welcome and Society Update</a:t>
            </a: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GB" sz="6400" dirty="0">
                <a:latin typeface="+mj-lt"/>
              </a:rPr>
              <a:t>09.35	Chairman’s Keynote Introduction and Overview</a:t>
            </a:r>
            <a:endParaRPr lang="en-US" sz="6400" dirty="0">
              <a:latin typeface="+mj-lt"/>
            </a:endParaRP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09.45 	‘</a:t>
            </a:r>
            <a:r>
              <a:rPr lang="en-GB" sz="6400" dirty="0">
                <a:latin typeface="+mj-lt"/>
              </a:rPr>
              <a:t>Converged Media World: Delivering the Ultimate Viewer Experience’ by 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Richard Lindsay-Davies, CEO, DTG (DIGITAL TV GROUP) </a:t>
            </a:r>
            <a:endParaRPr lang="en-US" sz="6400" dirty="0">
              <a:solidFill>
                <a:srgbClr val="C00000"/>
              </a:solidFill>
              <a:latin typeface="+mj-lt"/>
            </a:endParaRP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FontTx/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10.25	‘Wireless Technologies Within the Access Networks’ by </a:t>
            </a:r>
            <a:r>
              <a:rPr lang="en-US" sz="6400" dirty="0">
                <a:solidFill>
                  <a:srgbClr val="C00000"/>
                </a:solidFill>
                <a:latin typeface="+mj-lt"/>
              </a:rPr>
              <a:t>Jack Morrison, Principal Engineer and Technologist, LIBERTY GLOBAL</a:t>
            </a:r>
            <a:endParaRPr lang="en-GB" sz="6400" dirty="0">
              <a:solidFill>
                <a:srgbClr val="C00000"/>
              </a:solidFill>
              <a:latin typeface="+mj-lt"/>
            </a:endParaRP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11.05 	‘Full Duplex DOCSIS and Proactive Network Maintenance’ by </a:t>
            </a:r>
            <a:r>
              <a:rPr lang="en-US" sz="6400" dirty="0">
                <a:solidFill>
                  <a:srgbClr val="C00000"/>
                </a:solidFill>
                <a:latin typeface="+mj-lt"/>
              </a:rPr>
              <a:t>Brady Volpe, Founder, 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THE VOLPE FIRM, INC. and NIMBLE THIS LLC </a:t>
            </a:r>
            <a:endParaRPr lang="en-US" sz="6400" dirty="0">
              <a:solidFill>
                <a:srgbClr val="C00000"/>
              </a:solidFill>
              <a:latin typeface="+mj-lt"/>
            </a:endParaRPr>
          </a:p>
          <a:p>
            <a:pPr marL="1438275" indent="-1350963">
              <a:spcBef>
                <a:spcPts val="1800"/>
              </a:spcBef>
              <a:spcAft>
                <a:spcPts val="300"/>
              </a:spcAft>
              <a:buFontTx/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11.45 	</a:t>
            </a:r>
            <a:r>
              <a:rPr lang="en-GB" sz="6400" dirty="0">
                <a:latin typeface="+mj-lt"/>
              </a:rPr>
              <a:t>Questions and Round-up</a:t>
            </a:r>
            <a:endParaRPr lang="en-US" sz="64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609600" indent="-520700"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12.00–13.15	</a:t>
            </a:r>
            <a:r>
              <a:rPr lang="en-US" sz="6400" dirty="0">
                <a:solidFill>
                  <a:srgbClr val="C00000"/>
                </a:solidFill>
                <a:latin typeface="+mj-lt"/>
              </a:rPr>
              <a:t>Break for Lunch</a:t>
            </a:r>
          </a:p>
        </p:txBody>
      </p:sp>
    </p:spTree>
    <p:extLst>
      <p:ext uri="{BB962C8B-B14F-4D97-AF65-F5344CB8AC3E}">
        <p14:creationId xmlns:p14="http://schemas.microsoft.com/office/powerpoint/2010/main" val="313694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6950"/>
          </a:xfrm>
        </p:spPr>
        <p:txBody>
          <a:bodyPr>
            <a:noAutofit/>
          </a:bodyPr>
          <a:lstStyle/>
          <a:p>
            <a:pPr>
              <a:spcBef>
                <a:spcPts val="4200"/>
              </a:spcBef>
            </a:pPr>
            <a:r>
              <a:rPr lang="en-GB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SCTE Spring Lecture 2019</a:t>
            </a:r>
            <a:b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482463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7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panose="020B0603020102020204" pitchFamily="34" charset="0"/>
              </a:rPr>
              <a:t>Afternoon Agenda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en-GB" sz="7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Medium" panose="020B0603020102020204" pitchFamily="34" charset="0"/>
            </a:endParaRPr>
          </a:p>
          <a:p>
            <a:pPr marL="1438275" indent="-1350963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13.15	‘</a:t>
            </a:r>
            <a:r>
              <a:rPr lang="en-GB" sz="6400" dirty="0">
                <a:latin typeface="+mj-lt"/>
              </a:rPr>
              <a:t>What is the Wi-Fi Alliance Wi-Fi Certified </a:t>
            </a:r>
            <a:r>
              <a:rPr lang="en-GB" sz="6400" dirty="0" err="1">
                <a:latin typeface="+mj-lt"/>
              </a:rPr>
              <a:t>EasyMesh</a:t>
            </a:r>
            <a:r>
              <a:rPr lang="en-GB" sz="6400" dirty="0">
                <a:latin typeface="+mj-lt"/>
              </a:rPr>
              <a:t> Programme?’ by 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Ian Wheelock, Engineering Fellow, CPE CTO Team, ARRIS</a:t>
            </a:r>
          </a:p>
          <a:p>
            <a:pPr marL="1438275" indent="-1350963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GB" sz="6400" dirty="0">
                <a:latin typeface="+mj-lt"/>
              </a:rPr>
              <a:t>13.55	‘Migrating a Network to a 100Mbps Symmetrical over Coax, Followed by Full Fibre’ by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nl-NL" sz="6400" dirty="0">
                <a:solidFill>
                  <a:srgbClr val="C00000"/>
                </a:solidFill>
                <a:latin typeface="+mj-lt"/>
              </a:rPr>
              <a:t>Edo Kweldam, Managing Director, CAI HARDERWIJK </a:t>
            </a:r>
            <a:endParaRPr lang="en-GB" sz="6400" dirty="0">
              <a:solidFill>
                <a:srgbClr val="C00000"/>
              </a:solidFill>
              <a:latin typeface="+mj-lt"/>
            </a:endParaRPr>
          </a:p>
          <a:p>
            <a:pPr marL="1438275" indent="-1350963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GB" sz="6400" dirty="0">
                <a:latin typeface="+mj-lt"/>
              </a:rPr>
              <a:t>14.35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	Break for Tea</a:t>
            </a:r>
          </a:p>
          <a:p>
            <a:pPr marL="1438275" indent="-1350963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15.05	‘</a:t>
            </a:r>
            <a:r>
              <a:rPr lang="en-GB" sz="6400" dirty="0">
                <a:latin typeface="+mj-lt"/>
              </a:rPr>
              <a:t>Advanced Optical Fibre Cables for Spatially-Efficient Networks’ by 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Roshene McCool MEng CEng, Market and Technology Development Manager CORNING OPTICAL COMMUNICATIONS  </a:t>
            </a:r>
          </a:p>
          <a:p>
            <a:pPr marL="1438275" indent="-1350963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15.45	‘</a:t>
            </a:r>
            <a:r>
              <a:rPr lang="en-GB" sz="6400" dirty="0">
                <a:latin typeface="+mj-lt"/>
              </a:rPr>
              <a:t>Highlights of the National Motorcycle Museum’ 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by Bob </a:t>
            </a:r>
            <a:r>
              <a:rPr lang="en-GB" sz="6400" dirty="0" err="1">
                <a:solidFill>
                  <a:srgbClr val="C00000"/>
                </a:solidFill>
                <a:latin typeface="+mj-lt"/>
              </a:rPr>
              <a:t>Badland</a:t>
            </a:r>
            <a:r>
              <a:rPr lang="en-GB" sz="6400" dirty="0">
                <a:solidFill>
                  <a:srgbClr val="C00000"/>
                </a:solidFill>
                <a:latin typeface="+mj-lt"/>
              </a:rPr>
              <a:t>, Tour Guide     NATIONAL MOTORCYCLE MUSEUM </a:t>
            </a:r>
          </a:p>
          <a:p>
            <a:pPr marL="1438275" indent="-1349375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None/>
              <a:tabLst>
                <a:tab pos="1438275" algn="l"/>
              </a:tabLst>
              <a:defRPr/>
            </a:pPr>
            <a:r>
              <a:rPr lang="en-US" sz="6400" dirty="0">
                <a:latin typeface="+mj-lt"/>
              </a:rPr>
              <a:t>16.00	Questions and free access to National Motorcycle Museum</a:t>
            </a:r>
            <a:endParaRPr lang="en-US" sz="6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067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90657" y="-154529"/>
            <a:ext cx="9309707" cy="70008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57628"/>
            <a:ext cx="7772400" cy="941385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FFC000"/>
                </a:solidFill>
                <a:latin typeface="Helvetica" pitchFamily="34" charset="0"/>
              </a:rPr>
              <a:t>Society for Broadband Professionals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00636"/>
            <a:ext cx="6400800" cy="17526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Helvetica" pitchFamily="34" charset="0"/>
              </a:rPr>
              <a:t>Working for the Benefit of the Broadband Industry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B7F80DA-2C8E-47BB-8F0B-D65A60D693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48679"/>
            <a:ext cx="3960440" cy="330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16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D0BD-2E89-427A-B48D-1BCD9EE0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642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E89FC-1F32-457C-A919-00A60E0A95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4A10DC-6ECB-42B5-8ABD-DBF59FBFF8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4093D-DC8C-463C-B9E8-0607FE77C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2057400"/>
            <a:ext cx="8032142" cy="22645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2D2E59-8E82-4B52-98F7-531A79DEF048}"/>
              </a:ext>
            </a:extLst>
          </p:cNvPr>
          <p:cNvSpPr/>
          <p:nvPr/>
        </p:nvSpPr>
        <p:spPr>
          <a:xfrm>
            <a:off x="0" y="5229200"/>
            <a:ext cx="9144000" cy="16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610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232</Words>
  <Application>Microsoft Office PowerPoint</Application>
  <PresentationFormat>On-screen Show (4:3)</PresentationFormat>
  <Paragraphs>55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Algerian</vt:lpstr>
      <vt:lpstr>Arial</vt:lpstr>
      <vt:lpstr>Calibri</vt:lpstr>
      <vt:lpstr>Franklin Gothic Book</vt:lpstr>
      <vt:lpstr>Franklin Gothic Medium</vt:lpstr>
      <vt:lpstr>Helvetica</vt:lpstr>
      <vt:lpstr>Office Theme</vt:lpstr>
      <vt:lpstr>Society for Broadband Professionals</vt:lpstr>
      <vt:lpstr>SCTE Spring Lecture 2019 </vt:lpstr>
      <vt:lpstr>Housekeeping Matters </vt:lpstr>
      <vt:lpstr>Announcements </vt:lpstr>
      <vt:lpstr>SCTE Spring Lecture 2019 </vt:lpstr>
      <vt:lpstr>SCTE Spring Lecture 2019 </vt:lpstr>
      <vt:lpstr>Society for Broadband Professionals</vt:lpstr>
      <vt:lpstr>PowerPoint Presentation</vt:lpstr>
      <vt:lpstr>PowerPoint Presentation</vt:lpstr>
    </vt:vector>
  </TitlesOfParts>
  <Company>SCTE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Society for Broadband Professionals</dc:title>
  <dc:subject>SCTE Autumn 2016 Holding Slides</dc:subject>
  <dc:creator>Paul Smith FSCTE</dc:creator>
  <cp:lastModifiedBy>Bob Adams</cp:lastModifiedBy>
  <cp:revision>78</cp:revision>
  <dcterms:created xsi:type="dcterms:W3CDTF">2012-09-26T11:11:43Z</dcterms:created>
  <dcterms:modified xsi:type="dcterms:W3CDTF">2019-03-26T21:47:13Z</dcterms:modified>
</cp:coreProperties>
</file>